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6" r:id="rId4"/>
  </p:sldMasterIdLst>
  <p:notesMasterIdLst>
    <p:notesMasterId r:id="rId52"/>
  </p:notesMasterIdLst>
  <p:sldIdLst>
    <p:sldId id="533" r:id="rId5"/>
    <p:sldId id="477" r:id="rId6"/>
    <p:sldId id="478" r:id="rId7"/>
    <p:sldId id="479" r:id="rId8"/>
    <p:sldId id="482" r:id="rId9"/>
    <p:sldId id="483" r:id="rId10"/>
    <p:sldId id="484" r:id="rId11"/>
    <p:sldId id="462" r:id="rId12"/>
    <p:sldId id="517" r:id="rId13"/>
    <p:sldId id="534" r:id="rId14"/>
    <p:sldId id="267" r:id="rId15"/>
    <p:sldId id="535" r:id="rId16"/>
    <p:sldId id="503" r:id="rId17"/>
    <p:sldId id="523" r:id="rId18"/>
    <p:sldId id="524" r:id="rId19"/>
    <p:sldId id="487" r:id="rId20"/>
    <p:sldId id="537" r:id="rId21"/>
    <p:sldId id="538" r:id="rId22"/>
    <p:sldId id="510" r:id="rId23"/>
    <p:sldId id="423" r:id="rId24"/>
    <p:sldId id="490" r:id="rId25"/>
    <p:sldId id="489" r:id="rId26"/>
    <p:sldId id="525" r:id="rId27"/>
    <p:sldId id="495" r:id="rId28"/>
    <p:sldId id="508" r:id="rId29"/>
    <p:sldId id="424" r:id="rId30"/>
    <p:sldId id="530" r:id="rId31"/>
    <p:sldId id="352" r:id="rId32"/>
    <p:sldId id="468" r:id="rId33"/>
    <p:sldId id="513" r:id="rId34"/>
    <p:sldId id="539" r:id="rId35"/>
    <p:sldId id="528" r:id="rId36"/>
    <p:sldId id="349" r:id="rId37"/>
    <p:sldId id="350" r:id="rId38"/>
    <p:sldId id="514" r:id="rId39"/>
    <p:sldId id="497" r:id="rId40"/>
    <p:sldId id="500" r:id="rId41"/>
    <p:sldId id="501" r:id="rId42"/>
    <p:sldId id="516" r:id="rId43"/>
    <p:sldId id="499" r:id="rId44"/>
    <p:sldId id="505" r:id="rId45"/>
    <p:sldId id="540" r:id="rId46"/>
    <p:sldId id="519" r:id="rId47"/>
    <p:sldId id="521" r:id="rId48"/>
    <p:sldId id="527" r:id="rId49"/>
    <p:sldId id="345" r:id="rId50"/>
    <p:sldId id="506" r:id="rId51"/>
  </p:sldIdLst>
  <p:sldSz cx="18288000" cy="10287000"/>
  <p:notesSz cx="6858000" cy="9144000"/>
  <p:embeddedFontLst>
    <p:embeddedFont>
      <p:font typeface="Bliss" panose="02000506030000020004" pitchFamily="50" charset="0"/>
      <p:regular r:id="rId53"/>
      <p:bold r:id="rId54"/>
      <p:italic r:id="rId55"/>
      <p:boldItalic r:id="rId56"/>
    </p:embeddedFont>
    <p:embeddedFont>
      <p:font typeface="Bliss Heavy" panose="02000506030000020004" pitchFamily="50" charset="0"/>
      <p:bold r:id="rId57"/>
      <p:boldItalic r:id="rId58"/>
    </p:embeddedFont>
    <p:embeddedFont>
      <p:font typeface="Bliss Medium" panose="02000506030000020004" pitchFamily="50" charset="0"/>
      <p:regular r:id="rId59"/>
      <p:italic r:id="rId60"/>
    </p:embeddedFont>
    <p:embeddedFont>
      <p:font typeface="Open Sans" panose="020B0606030504020204" pitchFamily="34" charset="0"/>
      <p:regular r:id="rId61"/>
      <p:bold r:id="rId62"/>
      <p:italic r:id="rId63"/>
      <p:boldItalic r:id="rId64"/>
    </p:embeddedFont>
    <p:embeddedFont>
      <p:font typeface="Trebuchet MS" panose="020B0603020202020204" pitchFamily="3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9F9F"/>
    <a:srgbClr val="969696"/>
    <a:srgbClr val="D5DCEF"/>
    <a:srgbClr val="F7F7F7"/>
    <a:srgbClr val="99CDFE"/>
    <a:srgbClr val="004288"/>
    <a:srgbClr val="DC2F34"/>
    <a:srgbClr val="E03035"/>
    <a:srgbClr val="268FB4"/>
    <a:srgbClr val="0D8FC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5F0612-65C8-4B2C-817A-A19FCB83C2B0}" v="25" dt="2024-09-02T08:39:43.6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54" autoAdjust="0"/>
    <p:restoredTop sz="92906" autoAdjust="0"/>
  </p:normalViewPr>
  <p:slideViewPr>
    <p:cSldViewPr>
      <p:cViewPr>
        <p:scale>
          <a:sx n="110" d="100"/>
          <a:sy n="110" d="100"/>
        </p:scale>
        <p:origin x="-760" y="-399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4170"/>
    </p:cViewPr>
  </p:sorterViewPr>
  <p:notesViewPr>
    <p:cSldViewPr>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68" Type="http://schemas.openxmlformats.org/officeDocument/2006/relationships/font" Target="fonts/font16.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 Id="rId7" Type="http://schemas.openxmlformats.org/officeDocument/2006/relationships/slide" Target="slides/slide3.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an Cantellow" userId="092f51d3-6a8e-49c5-b599-3d434c5e5de9" providerId="ADAL" clId="{F25F0612-65C8-4B2C-817A-A19FCB83C2B0}"/>
    <pc:docChg chg="undo custSel modSld">
      <pc:chgData name="Sian Cantellow" userId="092f51d3-6a8e-49c5-b599-3d434c5e5de9" providerId="ADAL" clId="{F25F0612-65C8-4B2C-817A-A19FCB83C2B0}" dt="2024-09-02T08:41:46.795" v="350" actId="14100"/>
      <pc:docMkLst>
        <pc:docMk/>
      </pc:docMkLst>
      <pc:sldChg chg="modSp mod">
        <pc:chgData name="Sian Cantellow" userId="092f51d3-6a8e-49c5-b599-3d434c5e5de9" providerId="ADAL" clId="{F25F0612-65C8-4B2C-817A-A19FCB83C2B0}" dt="2024-08-30T06:36:13.249" v="234" actId="1036"/>
        <pc:sldMkLst>
          <pc:docMk/>
          <pc:sldMk cId="735383090" sldId="349"/>
        </pc:sldMkLst>
        <pc:picChg chg="mod">
          <ac:chgData name="Sian Cantellow" userId="092f51d3-6a8e-49c5-b599-3d434c5e5de9" providerId="ADAL" clId="{F25F0612-65C8-4B2C-817A-A19FCB83C2B0}" dt="2024-08-30T06:35:59.918" v="230" actId="1076"/>
          <ac:picMkLst>
            <pc:docMk/>
            <pc:sldMk cId="735383090" sldId="349"/>
            <ac:picMk id="5" creationId="{7A2701E7-A668-9B74-9152-87D6F240C1D2}"/>
          </ac:picMkLst>
        </pc:picChg>
        <pc:picChg chg="mod">
          <ac:chgData name="Sian Cantellow" userId="092f51d3-6a8e-49c5-b599-3d434c5e5de9" providerId="ADAL" clId="{F25F0612-65C8-4B2C-817A-A19FCB83C2B0}" dt="2024-08-30T06:36:13.249" v="234" actId="1036"/>
          <ac:picMkLst>
            <pc:docMk/>
            <pc:sldMk cId="735383090" sldId="349"/>
            <ac:picMk id="7" creationId="{15353F25-5446-8432-E186-FD0398AD9E67}"/>
          </ac:picMkLst>
        </pc:picChg>
      </pc:sldChg>
      <pc:sldChg chg="addSp modSp mod">
        <pc:chgData name="Sian Cantellow" userId="092f51d3-6a8e-49c5-b599-3d434c5e5de9" providerId="ADAL" clId="{F25F0612-65C8-4B2C-817A-A19FCB83C2B0}" dt="2024-08-30T06:18:03.816" v="73" actId="14100"/>
        <pc:sldMkLst>
          <pc:docMk/>
          <pc:sldMk cId="133337152" sldId="489"/>
        </pc:sldMkLst>
        <pc:spChg chg="add mod">
          <ac:chgData name="Sian Cantellow" userId="092f51d3-6a8e-49c5-b599-3d434c5e5de9" providerId="ADAL" clId="{F25F0612-65C8-4B2C-817A-A19FCB83C2B0}" dt="2024-08-30T06:16:33.836" v="64" actId="1076"/>
          <ac:spMkLst>
            <pc:docMk/>
            <pc:sldMk cId="133337152" sldId="489"/>
            <ac:spMk id="2" creationId="{BBECD863-8101-5E23-A224-BA952B77BD16}"/>
          </ac:spMkLst>
        </pc:spChg>
        <pc:spChg chg="add mod">
          <ac:chgData name="Sian Cantellow" userId="092f51d3-6a8e-49c5-b599-3d434c5e5de9" providerId="ADAL" clId="{F25F0612-65C8-4B2C-817A-A19FCB83C2B0}" dt="2024-08-30T06:18:03.816" v="73" actId="14100"/>
          <ac:spMkLst>
            <pc:docMk/>
            <pc:sldMk cId="133337152" sldId="489"/>
            <ac:spMk id="4" creationId="{97638D60-FB4A-2F76-F40F-AEAA6E96C29A}"/>
          </ac:spMkLst>
        </pc:spChg>
        <pc:spChg chg="add mod">
          <ac:chgData name="Sian Cantellow" userId="092f51d3-6a8e-49c5-b599-3d434c5e5de9" providerId="ADAL" clId="{F25F0612-65C8-4B2C-817A-A19FCB83C2B0}" dt="2024-08-30T06:17:48.748" v="71" actId="14100"/>
          <ac:spMkLst>
            <pc:docMk/>
            <pc:sldMk cId="133337152" sldId="489"/>
            <ac:spMk id="7" creationId="{89BC578D-3226-156E-985C-8A568404E2B2}"/>
          </ac:spMkLst>
        </pc:spChg>
        <pc:spChg chg="add mod">
          <ac:chgData name="Sian Cantellow" userId="092f51d3-6a8e-49c5-b599-3d434c5e5de9" providerId="ADAL" clId="{F25F0612-65C8-4B2C-817A-A19FCB83C2B0}" dt="2024-08-30T06:16:22.072" v="61" actId="1037"/>
          <ac:spMkLst>
            <pc:docMk/>
            <pc:sldMk cId="133337152" sldId="489"/>
            <ac:spMk id="8" creationId="{4C8C1FA3-AB47-6A27-EB54-129548D93B26}"/>
          </ac:spMkLst>
        </pc:spChg>
        <pc:spChg chg="add mod">
          <ac:chgData name="Sian Cantellow" userId="092f51d3-6a8e-49c5-b599-3d434c5e5de9" providerId="ADAL" clId="{F25F0612-65C8-4B2C-817A-A19FCB83C2B0}" dt="2024-08-30T06:17:01.996" v="67" actId="1076"/>
          <ac:spMkLst>
            <pc:docMk/>
            <pc:sldMk cId="133337152" sldId="489"/>
            <ac:spMk id="11" creationId="{55312DA2-C66F-B679-2914-6918C3C2AD50}"/>
          </ac:spMkLst>
        </pc:spChg>
        <pc:picChg chg="mod">
          <ac:chgData name="Sian Cantellow" userId="092f51d3-6a8e-49c5-b599-3d434c5e5de9" providerId="ADAL" clId="{F25F0612-65C8-4B2C-817A-A19FCB83C2B0}" dt="2024-08-30T06:14:57.542" v="49" actId="1076"/>
          <ac:picMkLst>
            <pc:docMk/>
            <pc:sldMk cId="133337152" sldId="489"/>
            <ac:picMk id="5" creationId="{10D7F14F-E3FC-761E-594F-A81543524B2D}"/>
          </ac:picMkLst>
        </pc:picChg>
      </pc:sldChg>
      <pc:sldChg chg="addSp delSp modSp mod">
        <pc:chgData name="Sian Cantellow" userId="092f51d3-6a8e-49c5-b599-3d434c5e5de9" providerId="ADAL" clId="{F25F0612-65C8-4B2C-817A-A19FCB83C2B0}" dt="2024-09-02T08:41:46.795" v="350" actId="14100"/>
        <pc:sldMkLst>
          <pc:docMk/>
          <pc:sldMk cId="3393294444" sldId="501"/>
        </pc:sldMkLst>
        <pc:spChg chg="add del mod">
          <ac:chgData name="Sian Cantellow" userId="092f51d3-6a8e-49c5-b599-3d434c5e5de9" providerId="ADAL" clId="{F25F0612-65C8-4B2C-817A-A19FCB83C2B0}" dt="2024-08-30T06:24:28.264" v="106" actId="478"/>
          <ac:spMkLst>
            <pc:docMk/>
            <pc:sldMk cId="3393294444" sldId="501"/>
            <ac:spMk id="2" creationId="{0F66D51E-49A0-50DF-B7AB-A63C9C6C4685}"/>
          </ac:spMkLst>
        </pc:spChg>
        <pc:spChg chg="add mod">
          <ac:chgData name="Sian Cantellow" userId="092f51d3-6a8e-49c5-b599-3d434c5e5de9" providerId="ADAL" clId="{F25F0612-65C8-4B2C-817A-A19FCB83C2B0}" dt="2024-09-02T08:40:32.605" v="346" actId="1076"/>
          <ac:spMkLst>
            <pc:docMk/>
            <pc:sldMk cId="3393294444" sldId="501"/>
            <ac:spMk id="2" creationId="{4952539E-FBF9-CE7E-6E24-D4D95982D196}"/>
          </ac:spMkLst>
        </pc:spChg>
        <pc:spChg chg="add mod">
          <ac:chgData name="Sian Cantellow" userId="092f51d3-6a8e-49c5-b599-3d434c5e5de9" providerId="ADAL" clId="{F25F0612-65C8-4B2C-817A-A19FCB83C2B0}" dt="2024-09-02T08:37:43.635" v="316" actId="6549"/>
          <ac:spMkLst>
            <pc:docMk/>
            <pc:sldMk cId="3393294444" sldId="501"/>
            <ac:spMk id="4" creationId="{150F6778-4AC0-54DC-F1FC-CD210BB80A1C}"/>
          </ac:spMkLst>
        </pc:spChg>
        <pc:spChg chg="add del mod">
          <ac:chgData name="Sian Cantellow" userId="092f51d3-6a8e-49c5-b599-3d434c5e5de9" providerId="ADAL" clId="{F25F0612-65C8-4B2C-817A-A19FCB83C2B0}" dt="2024-08-30T06:28:45.536" v="159" actId="478"/>
          <ac:spMkLst>
            <pc:docMk/>
            <pc:sldMk cId="3393294444" sldId="501"/>
            <ac:spMk id="4" creationId="{C8782B2F-EF4A-02B8-B65A-E5FA2BF943FE}"/>
          </ac:spMkLst>
        </pc:spChg>
        <pc:spChg chg="add del mod">
          <ac:chgData name="Sian Cantellow" userId="092f51d3-6a8e-49c5-b599-3d434c5e5de9" providerId="ADAL" clId="{F25F0612-65C8-4B2C-817A-A19FCB83C2B0}" dt="2024-08-30T06:29:41.373" v="180" actId="478"/>
          <ac:spMkLst>
            <pc:docMk/>
            <pc:sldMk cId="3393294444" sldId="501"/>
            <ac:spMk id="5" creationId="{25F0E2D2-4907-F419-F3C9-5D4293CB763F}"/>
          </ac:spMkLst>
        </pc:spChg>
        <pc:spChg chg="add mod">
          <ac:chgData name="Sian Cantellow" userId="092f51d3-6a8e-49c5-b599-3d434c5e5de9" providerId="ADAL" clId="{F25F0612-65C8-4B2C-817A-A19FCB83C2B0}" dt="2024-09-02T08:39:53.031" v="340" actId="1076"/>
          <ac:spMkLst>
            <pc:docMk/>
            <pc:sldMk cId="3393294444" sldId="501"/>
            <ac:spMk id="5" creationId="{41194C93-9FE0-35C6-B122-CF65529260A8}"/>
          </ac:spMkLst>
        </pc:spChg>
        <pc:spChg chg="add mod">
          <ac:chgData name="Sian Cantellow" userId="092f51d3-6a8e-49c5-b599-3d434c5e5de9" providerId="ADAL" clId="{F25F0612-65C8-4B2C-817A-A19FCB83C2B0}" dt="2024-09-02T08:39:33.456" v="336" actId="1076"/>
          <ac:spMkLst>
            <pc:docMk/>
            <pc:sldMk cId="3393294444" sldId="501"/>
            <ac:spMk id="6" creationId="{D2F12F62-D344-89A8-CA70-7CC399E36A02}"/>
          </ac:spMkLst>
        </pc:spChg>
        <pc:spChg chg="add del mod">
          <ac:chgData name="Sian Cantellow" userId="092f51d3-6a8e-49c5-b599-3d434c5e5de9" providerId="ADAL" clId="{F25F0612-65C8-4B2C-817A-A19FCB83C2B0}" dt="2024-08-30T06:24:43.941" v="109" actId="478"/>
          <ac:spMkLst>
            <pc:docMk/>
            <pc:sldMk cId="3393294444" sldId="501"/>
            <ac:spMk id="6" creationId="{FA20FAED-D0F7-1944-32E4-E079106F1629}"/>
          </ac:spMkLst>
        </pc:spChg>
        <pc:spChg chg="add mod">
          <ac:chgData name="Sian Cantellow" userId="092f51d3-6a8e-49c5-b599-3d434c5e5de9" providerId="ADAL" clId="{F25F0612-65C8-4B2C-817A-A19FCB83C2B0}" dt="2024-09-02T08:41:41.779" v="348" actId="14100"/>
          <ac:spMkLst>
            <pc:docMk/>
            <pc:sldMk cId="3393294444" sldId="501"/>
            <ac:spMk id="7" creationId="{AE33DC64-314B-A078-60CA-FA4A2DEAEA52}"/>
          </ac:spMkLst>
        </pc:spChg>
        <pc:spChg chg="add mod">
          <ac:chgData name="Sian Cantellow" userId="092f51d3-6a8e-49c5-b599-3d434c5e5de9" providerId="ADAL" clId="{F25F0612-65C8-4B2C-817A-A19FCB83C2B0}" dt="2024-09-02T08:41:46.795" v="350" actId="14100"/>
          <ac:spMkLst>
            <pc:docMk/>
            <pc:sldMk cId="3393294444" sldId="501"/>
            <ac:spMk id="10" creationId="{A5DE6860-C594-F5A4-99ED-261592674757}"/>
          </ac:spMkLst>
        </pc:spChg>
        <pc:spChg chg="add mod">
          <ac:chgData name="Sian Cantellow" userId="092f51d3-6a8e-49c5-b599-3d434c5e5de9" providerId="ADAL" clId="{F25F0612-65C8-4B2C-817A-A19FCB83C2B0}" dt="2024-09-02T08:40:17.047" v="343" actId="1076"/>
          <ac:spMkLst>
            <pc:docMk/>
            <pc:sldMk cId="3393294444" sldId="501"/>
            <ac:spMk id="11" creationId="{8CDBFEB0-460C-3433-31E2-3CAF3FFA1557}"/>
          </ac:spMkLst>
        </pc:spChg>
        <pc:spChg chg="add mod">
          <ac:chgData name="Sian Cantellow" userId="092f51d3-6a8e-49c5-b599-3d434c5e5de9" providerId="ADAL" clId="{F25F0612-65C8-4B2C-817A-A19FCB83C2B0}" dt="2024-09-02T08:38:31.212" v="323" actId="14100"/>
          <ac:spMkLst>
            <pc:docMk/>
            <pc:sldMk cId="3393294444" sldId="501"/>
            <ac:spMk id="13" creationId="{A74E5EC0-22C6-FFB7-CB7D-FF8A441F591D}"/>
          </ac:spMkLst>
        </pc:spChg>
        <pc:spChg chg="add mod">
          <ac:chgData name="Sian Cantellow" userId="092f51d3-6a8e-49c5-b599-3d434c5e5de9" providerId="ADAL" clId="{F25F0612-65C8-4B2C-817A-A19FCB83C2B0}" dt="2024-09-02T08:37:33.726" v="312" actId="1076"/>
          <ac:spMkLst>
            <pc:docMk/>
            <pc:sldMk cId="3393294444" sldId="501"/>
            <ac:spMk id="14" creationId="{36A629F6-D867-136C-CD14-2A5304197687}"/>
          </ac:spMkLst>
        </pc:spChg>
        <pc:spChg chg="add mod">
          <ac:chgData name="Sian Cantellow" userId="092f51d3-6a8e-49c5-b599-3d434c5e5de9" providerId="ADAL" clId="{F25F0612-65C8-4B2C-817A-A19FCB83C2B0}" dt="2024-09-02T08:38:43.052" v="324" actId="1076"/>
          <ac:spMkLst>
            <pc:docMk/>
            <pc:sldMk cId="3393294444" sldId="501"/>
            <ac:spMk id="15" creationId="{E35B1733-3225-C855-180B-A7F2D870D679}"/>
          </ac:spMkLst>
        </pc:spChg>
        <pc:spChg chg="add mod">
          <ac:chgData name="Sian Cantellow" userId="092f51d3-6a8e-49c5-b599-3d434c5e5de9" providerId="ADAL" clId="{F25F0612-65C8-4B2C-817A-A19FCB83C2B0}" dt="2024-09-02T08:36:08.078" v="292" actId="113"/>
          <ac:spMkLst>
            <pc:docMk/>
            <pc:sldMk cId="3393294444" sldId="501"/>
            <ac:spMk id="16" creationId="{A1942020-73E3-7423-7F48-C2315C5A168A}"/>
          </ac:spMkLst>
        </pc:spChg>
        <pc:spChg chg="add del mod">
          <ac:chgData name="Sian Cantellow" userId="092f51d3-6a8e-49c5-b599-3d434c5e5de9" providerId="ADAL" clId="{F25F0612-65C8-4B2C-817A-A19FCB83C2B0}" dt="2024-08-30T06:33:01.374" v="217" actId="478"/>
          <ac:spMkLst>
            <pc:docMk/>
            <pc:sldMk cId="3393294444" sldId="501"/>
            <ac:spMk id="17" creationId="{3FE724B3-F34F-9733-6832-51F5105FA229}"/>
          </ac:spMkLst>
        </pc:spChg>
        <pc:spChg chg="add mod">
          <ac:chgData name="Sian Cantellow" userId="092f51d3-6a8e-49c5-b599-3d434c5e5de9" providerId="ADAL" clId="{F25F0612-65C8-4B2C-817A-A19FCB83C2B0}" dt="2024-09-02T08:40:05.023" v="342" actId="1076"/>
          <ac:spMkLst>
            <pc:docMk/>
            <pc:sldMk cId="3393294444" sldId="501"/>
            <ac:spMk id="17" creationId="{A9A8317F-E629-F51B-EA59-CC4233264D0F}"/>
          </ac:spMkLst>
        </pc:spChg>
        <pc:spChg chg="add mod">
          <ac:chgData name="Sian Cantellow" userId="092f51d3-6a8e-49c5-b599-3d434c5e5de9" providerId="ADAL" clId="{F25F0612-65C8-4B2C-817A-A19FCB83C2B0}" dt="2024-09-02T08:35:46.660" v="288" actId="14100"/>
          <ac:spMkLst>
            <pc:docMk/>
            <pc:sldMk cId="3393294444" sldId="501"/>
            <ac:spMk id="18" creationId="{FFBE97B5-A553-2D9C-4DCF-6836307E1A25}"/>
          </ac:spMkLst>
        </pc:spChg>
        <pc:spChg chg="add mod">
          <ac:chgData name="Sian Cantellow" userId="092f51d3-6a8e-49c5-b599-3d434c5e5de9" providerId="ADAL" clId="{F25F0612-65C8-4B2C-817A-A19FCB83C2B0}" dt="2024-09-02T08:35:52.824" v="289" actId="113"/>
          <ac:spMkLst>
            <pc:docMk/>
            <pc:sldMk cId="3393294444" sldId="501"/>
            <ac:spMk id="19" creationId="{FCAD726B-FCE5-EB1E-B9F8-925C9FEDC2FC}"/>
          </ac:spMkLst>
        </pc:spChg>
        <pc:spChg chg="add mod">
          <ac:chgData name="Sian Cantellow" userId="092f51d3-6a8e-49c5-b599-3d434c5e5de9" providerId="ADAL" clId="{F25F0612-65C8-4B2C-817A-A19FCB83C2B0}" dt="2024-08-30T06:40:55.342" v="260" actId="207"/>
          <ac:spMkLst>
            <pc:docMk/>
            <pc:sldMk cId="3393294444" sldId="501"/>
            <ac:spMk id="20" creationId="{8AF4942A-A07F-0830-12D6-599CDF0656D9}"/>
          </ac:spMkLst>
        </pc:spChg>
        <pc:picChg chg="mod">
          <ac:chgData name="Sian Cantellow" userId="092f51d3-6a8e-49c5-b599-3d434c5e5de9" providerId="ADAL" clId="{F25F0612-65C8-4B2C-817A-A19FCB83C2B0}" dt="2024-09-02T08:40:26.490" v="345" actId="1076"/>
          <ac:picMkLst>
            <pc:docMk/>
            <pc:sldMk cId="3393294444" sldId="501"/>
            <ac:picMk id="12" creationId="{872F7951-F285-6883-078F-511319FFD0B8}"/>
          </ac:picMkLst>
        </pc:picChg>
      </pc:sldChg>
      <pc:sldChg chg="modSp mod">
        <pc:chgData name="Sian Cantellow" userId="092f51d3-6a8e-49c5-b599-3d434c5e5de9" providerId="ADAL" clId="{F25F0612-65C8-4B2C-817A-A19FCB83C2B0}" dt="2024-09-02T08:28:25.163" v="264" actId="20577"/>
        <pc:sldMkLst>
          <pc:docMk/>
          <pc:sldMk cId="3266044423" sldId="535"/>
        </pc:sldMkLst>
        <pc:spChg chg="mod">
          <ac:chgData name="Sian Cantellow" userId="092f51d3-6a8e-49c5-b599-3d434c5e5de9" providerId="ADAL" clId="{F25F0612-65C8-4B2C-817A-A19FCB83C2B0}" dt="2024-09-02T08:28:25.163" v="264" actId="20577"/>
          <ac:spMkLst>
            <pc:docMk/>
            <pc:sldMk cId="3266044423" sldId="535"/>
            <ac:spMk id="3" creationId="{89986456-192A-E0A3-3A70-C06E7588F3B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7736F6-85D1-4971-B4FF-F5840FD4101E}" type="datetimeFigureOut">
              <a:rPr lang="en-GB" smtClean="0"/>
              <a:t>02/09/2024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E7A8E-2C84-479D-A88C-255264F557ED}" type="slidenum">
              <a:rPr lang="en-GB" smtClean="0"/>
              <a:t>‹#›</a:t>
            </a:fld>
            <a:endParaRPr lang="en-GB" dirty="0"/>
          </a:p>
        </p:txBody>
      </p:sp>
    </p:spTree>
    <p:extLst>
      <p:ext uri="{BB962C8B-B14F-4D97-AF65-F5344CB8AC3E}">
        <p14:creationId xmlns:p14="http://schemas.microsoft.com/office/powerpoint/2010/main" val="1409556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Welcome to this presentation about the Cruising Association, </a:t>
            </a:r>
            <a:r>
              <a:rPr lang="en-GB" sz="1200" dirty="0"/>
              <a:t>the leading organisation for cruising sailors and motorboaters.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GB" dirty="0"/>
              <a:t>It will tell you a bit about the CA’s history, then explain what it does today to support our members around the world.</a:t>
            </a:r>
          </a:p>
        </p:txBody>
      </p:sp>
      <p:sp>
        <p:nvSpPr>
          <p:cNvPr id="4" name="Slide Number Placeholder 3"/>
          <p:cNvSpPr>
            <a:spLocks noGrp="1"/>
          </p:cNvSpPr>
          <p:nvPr>
            <p:ph type="sldNum" sz="quarter" idx="5"/>
          </p:nvPr>
        </p:nvSpPr>
        <p:spPr/>
        <p:txBody>
          <a:bodyPr/>
          <a:lstStyle/>
          <a:p>
            <a:fld id="{35BE7A8E-2C84-479D-A88C-255264F557ED}" type="slidenum">
              <a:rPr lang="en-GB" smtClean="0"/>
              <a:t>1</a:t>
            </a:fld>
            <a:endParaRPr lang="en-GB"/>
          </a:p>
        </p:txBody>
      </p:sp>
    </p:spTree>
    <p:extLst>
      <p:ext uri="{BB962C8B-B14F-4D97-AF65-F5344CB8AC3E}">
        <p14:creationId xmlns:p14="http://schemas.microsoft.com/office/powerpoint/2010/main" val="32880447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The CA obtained a site adjacent to Limehouse basin on a long lease in the 1990s. The CA raised finance partly through the sale to Cambridge University Library of the valuable Hanson collection, and in 1994 built the current CA House.  CA members can obtain a reader’s ticket to access the Hanson collection in Cambridge.</a:t>
            </a:r>
          </a:p>
          <a:p>
            <a:endParaRPr lang="en-GB" dirty="0"/>
          </a:p>
          <a:p>
            <a:r>
              <a:rPr lang="en-GB" dirty="0"/>
              <a:t>CA House is 10 mins’ walk from Limehouse  DLR. A tenant occupies most of the top floor and another uses the Assembly Room during weekdays. It is has other occasional uses e.g. as polling station. The galley and bar now has a public licence.  </a:t>
            </a:r>
          </a:p>
          <a:p>
            <a:endParaRPr lang="en-GB" dirty="0"/>
          </a:p>
          <a:p>
            <a:r>
              <a:rPr lang="en-GB" dirty="0"/>
              <a:t>The yearly running costs of the building are typically covered by our rental and galley income.  The second floor is our headquarters, the home of the COO and her staff, and our library.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Link to the Hanson collection: https://www.lib.cam.ac.uk/collections/departments/rare-books/collections/hanson-collection</a:t>
            </a:r>
          </a:p>
          <a:p>
            <a:endParaRPr lang="en-GB" dirty="0"/>
          </a:p>
        </p:txBody>
      </p:sp>
      <p:sp>
        <p:nvSpPr>
          <p:cNvPr id="4" name="Slide Number Placeholder 3"/>
          <p:cNvSpPr>
            <a:spLocks noGrp="1"/>
          </p:cNvSpPr>
          <p:nvPr>
            <p:ph type="sldNum" sz="quarter" idx="5"/>
          </p:nvPr>
        </p:nvSpPr>
        <p:spPr/>
        <p:txBody>
          <a:bodyPr/>
          <a:lstStyle/>
          <a:p>
            <a:fld id="{22DFD1F6-003A-40C3-B5FF-E0061A9D32EA}" type="slidenum">
              <a:rPr lang="en-GB" smtClean="0"/>
              <a:t>10</a:t>
            </a:fld>
            <a:endParaRPr lang="en-GB"/>
          </a:p>
        </p:txBody>
      </p:sp>
    </p:spTree>
    <p:extLst>
      <p:ext uri="{BB962C8B-B14F-4D97-AF65-F5344CB8AC3E}">
        <p14:creationId xmlns:p14="http://schemas.microsoft.com/office/powerpoint/2010/main" val="249765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a:xfrm>
            <a:off x="743719" y="4932874"/>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The CA library is extensive, and members can take out books on ‘free’ loan. There is a wide array of charts (paper and electronic), the latest pilot books, and guides. It’s an ideal place to plan a cruise. Members can review an online catalogue too, and request books to loan without having to visit CA House. </a:t>
            </a:r>
          </a:p>
        </p:txBody>
      </p:sp>
      <p:sp>
        <p:nvSpPr>
          <p:cNvPr id="4" name="Slide Number Placeholder 3"/>
          <p:cNvSpPr>
            <a:spLocks noGrp="1"/>
          </p:cNvSpPr>
          <p:nvPr>
            <p:ph type="sldNum" sz="quarter" idx="5"/>
          </p:nvPr>
        </p:nvSpPr>
        <p:spPr/>
        <p:txBody>
          <a:bodyPr/>
          <a:lstStyle/>
          <a:p>
            <a:fld id="{22DFD1F6-003A-40C3-B5FF-E0061A9D32EA}" type="slidenum">
              <a:rPr lang="en-GB" smtClean="0"/>
              <a:t>11</a:t>
            </a:fld>
            <a:endParaRPr lang="en-GB" dirty="0"/>
          </a:p>
        </p:txBody>
      </p:sp>
    </p:spTree>
    <p:extLst>
      <p:ext uri="{BB962C8B-B14F-4D97-AF65-F5344CB8AC3E}">
        <p14:creationId xmlns:p14="http://schemas.microsoft.com/office/powerpoint/2010/main" val="4118739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Today the CA is one of the world’s </a:t>
            </a:r>
            <a:r>
              <a:rPr lang="en-GB" sz="1200" dirty="0"/>
              <a:t>leading organisations for cruising sailors and motorboaters.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It is </a:t>
            </a:r>
            <a:r>
              <a:rPr lang="en-GB" dirty="0"/>
              <a:t>a limited company, run on a not-for-profit basis by a volunteer council, with a small permanent staff in Limehouse and many volunteers who contribute extensively to its many activities.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currently have over 6000 members and a turnover of almost £1 million a year.</a:t>
            </a:r>
          </a:p>
          <a:p>
            <a:endParaRPr lang="en-GB" dirty="0"/>
          </a:p>
        </p:txBody>
      </p:sp>
      <p:sp>
        <p:nvSpPr>
          <p:cNvPr id="4" name="Slide Number Placeholder 3"/>
          <p:cNvSpPr>
            <a:spLocks noGrp="1"/>
          </p:cNvSpPr>
          <p:nvPr>
            <p:ph type="sldNum" sz="quarter" idx="5"/>
          </p:nvPr>
        </p:nvSpPr>
        <p:spPr/>
        <p:txBody>
          <a:bodyPr/>
          <a:lstStyle/>
          <a:p>
            <a:fld id="{22DFD1F6-003A-40C3-B5FF-E0061A9D32EA}" type="slidenum">
              <a:rPr lang="en-GB" smtClean="0"/>
              <a:t>12</a:t>
            </a:fld>
            <a:endParaRPr lang="en-GB"/>
          </a:p>
        </p:txBody>
      </p:sp>
    </p:spTree>
    <p:extLst>
      <p:ext uri="{BB962C8B-B14F-4D97-AF65-F5344CB8AC3E}">
        <p14:creationId xmlns:p14="http://schemas.microsoft.com/office/powerpoint/2010/main" val="2879890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Sir Robin Knox-Johnston is our patron.  Here he is pictured with The Princess Royal – who is a CA Honorary Member, and the then CA President Julian Dussek, on the occasion of the CA’s 110</a:t>
            </a:r>
            <a:r>
              <a:rPr lang="en-GB" baseline="30000" dirty="0"/>
              <a:t>th</a:t>
            </a:r>
            <a:r>
              <a:rPr lang="en-GB" dirty="0"/>
              <a:t> Anniversary in 2019.</a:t>
            </a:r>
          </a:p>
          <a:p>
            <a:endParaRPr lang="en-GB" dirty="0"/>
          </a:p>
        </p:txBody>
      </p:sp>
      <p:sp>
        <p:nvSpPr>
          <p:cNvPr id="4" name="Slide Number Placeholder 3"/>
          <p:cNvSpPr>
            <a:spLocks noGrp="1"/>
          </p:cNvSpPr>
          <p:nvPr>
            <p:ph type="sldNum" sz="quarter" idx="5"/>
          </p:nvPr>
        </p:nvSpPr>
        <p:spPr/>
        <p:txBody>
          <a:bodyPr/>
          <a:lstStyle/>
          <a:p>
            <a:fld id="{22DFD1F6-003A-40C3-B5FF-E0061A9D32EA}" type="slidenum">
              <a:rPr lang="en-GB" smtClean="0"/>
              <a:t>13</a:t>
            </a:fld>
            <a:endParaRPr lang="en-GB" dirty="0"/>
          </a:p>
        </p:txBody>
      </p:sp>
    </p:spTree>
    <p:extLst>
      <p:ext uri="{BB962C8B-B14F-4D97-AF65-F5344CB8AC3E}">
        <p14:creationId xmlns:p14="http://schemas.microsoft.com/office/powerpoint/2010/main" val="870546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Today’s CA has many parts. In addition to the yearly Cruising Almanac and the library, it has:</a:t>
            </a:r>
          </a:p>
          <a:p>
            <a:endParaRPr lang="en-GB" dirty="0"/>
          </a:p>
          <a:p>
            <a:pPr marL="171450" indent="-171450">
              <a:buFont typeface="Arial" panose="020B0604020202020204" pitchFamily="34" charset="0"/>
              <a:buChar char="•"/>
            </a:pPr>
            <a:r>
              <a:rPr lang="en-GB" dirty="0"/>
              <a:t>a number of regional cruising, and local sections which organise regular talks, social events and cruises;</a:t>
            </a:r>
          </a:p>
          <a:p>
            <a:pPr marL="171450" indent="-171450">
              <a:buFont typeface="Arial" panose="020B0604020202020204" pitchFamily="34" charset="0"/>
              <a:buChar char="•"/>
            </a:pPr>
            <a:r>
              <a:rPr lang="en-GB" dirty="0"/>
              <a:t>a committee called RATS which provides technical and regulatory information and advice, and lobbies on behalf of the cruising community; </a:t>
            </a:r>
          </a:p>
          <a:p>
            <a:pPr marL="171450" indent="-171450">
              <a:buFont typeface="Arial" panose="020B0604020202020204" pitchFamily="34" charset="0"/>
              <a:buChar char="•"/>
            </a:pPr>
            <a:r>
              <a:rPr lang="en-GB" dirty="0"/>
              <a:t>CAptain’s Mate, the renowned and British Yachting Award winning app, which provides cruising information and reports from members via computer, tablet or mobile;</a:t>
            </a:r>
          </a:p>
          <a:p>
            <a:pPr marL="171450" indent="-171450">
              <a:buFont typeface="Arial" panose="020B0604020202020204" pitchFamily="34" charset="0"/>
              <a:buChar char="•"/>
            </a:pPr>
            <a:r>
              <a:rPr lang="en-GB" dirty="0"/>
              <a:t>a worldwide network of Honorary Local Representatives (HLRs) to assist members;</a:t>
            </a:r>
          </a:p>
          <a:p>
            <a:pPr marL="171450" indent="-171450">
              <a:buFont typeface="Arial" panose="020B0604020202020204" pitchFamily="34" charset="0"/>
              <a:buChar char="•"/>
            </a:pPr>
            <a:r>
              <a:rPr lang="en-GB" dirty="0"/>
              <a:t>Crewing Service to match boat owners with crew and vice-versa;</a:t>
            </a:r>
          </a:p>
          <a:p>
            <a:pPr marL="171450" indent="-171450">
              <a:buFont typeface="Arial" panose="020B0604020202020204" pitchFamily="34" charset="0"/>
              <a:buChar char="•"/>
            </a:pPr>
            <a:r>
              <a:rPr lang="en-GB" dirty="0"/>
              <a:t>CA House with a galley restaurant and bar, library and information centre, </a:t>
            </a:r>
            <a:r>
              <a:rPr lang="en-GB" dirty="0" err="1"/>
              <a:t>en</a:t>
            </a:r>
            <a:r>
              <a:rPr lang="en-GB" dirty="0"/>
              <a:t>-suite rooms at very reasonable rates;</a:t>
            </a:r>
          </a:p>
          <a:p>
            <a:pPr marL="171450" indent="-171450">
              <a:buFont typeface="Arial" panose="020B0604020202020204" pitchFamily="34" charset="0"/>
              <a:buChar char="•"/>
            </a:pPr>
            <a:r>
              <a:rPr lang="en-GB" dirty="0"/>
              <a:t>Extensive discounts from marine partners in the UK and overseas negotiated by us;</a:t>
            </a:r>
          </a:p>
          <a:p>
            <a:pPr marL="171450" indent="-171450">
              <a:buFont typeface="Arial" panose="020B0604020202020204" pitchFamily="34" charset="0"/>
              <a:buChar char="•"/>
            </a:pPr>
            <a:r>
              <a:rPr lang="en-GB" dirty="0"/>
              <a:t>A quarterly magazine and monthly email newsletters to keep members up to date and share technical and cruising know-how;</a:t>
            </a:r>
          </a:p>
          <a:p>
            <a:pPr marL="171450" indent="-171450">
              <a:buFont typeface="Arial" panose="020B0604020202020204" pitchFamily="34" charset="0"/>
              <a:buChar char="•"/>
            </a:pPr>
            <a:r>
              <a:rPr lang="en-GB" dirty="0"/>
              <a:t>Multiple online members’ forums for the exchange of information and advice.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This presentation will now cover each in turn. </a:t>
            </a:r>
          </a:p>
        </p:txBody>
      </p:sp>
      <p:sp>
        <p:nvSpPr>
          <p:cNvPr id="4" name="Slide Number Placeholder 3"/>
          <p:cNvSpPr>
            <a:spLocks noGrp="1"/>
          </p:cNvSpPr>
          <p:nvPr>
            <p:ph type="sldNum" sz="quarter" idx="5"/>
          </p:nvPr>
        </p:nvSpPr>
        <p:spPr/>
        <p:txBody>
          <a:bodyPr/>
          <a:lstStyle/>
          <a:p>
            <a:fld id="{22DFD1F6-003A-40C3-B5FF-E0061A9D32EA}" type="slidenum">
              <a:rPr lang="en-GB" smtClean="0"/>
              <a:t>14</a:t>
            </a:fld>
            <a:endParaRPr lang="en-GB" dirty="0"/>
          </a:p>
        </p:txBody>
      </p:sp>
    </p:spTree>
    <p:extLst>
      <p:ext uri="{BB962C8B-B14F-4D97-AF65-F5344CB8AC3E}">
        <p14:creationId xmlns:p14="http://schemas.microsoft.com/office/powerpoint/2010/main" val="216550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Turning first to our Sections, which comprise regional Cruising Sections and more local, UK based Sections.</a:t>
            </a:r>
          </a:p>
        </p:txBody>
      </p:sp>
      <p:sp>
        <p:nvSpPr>
          <p:cNvPr id="4" name="Slide Number Placeholder 3"/>
          <p:cNvSpPr>
            <a:spLocks noGrp="1"/>
          </p:cNvSpPr>
          <p:nvPr>
            <p:ph type="sldNum" sz="quarter" idx="5"/>
          </p:nvPr>
        </p:nvSpPr>
        <p:spPr/>
        <p:txBody>
          <a:bodyPr/>
          <a:lstStyle/>
          <a:p>
            <a:fld id="{22DFD1F6-003A-40C3-B5FF-E0061A9D32EA}" type="slidenum">
              <a:rPr lang="en-GB" smtClean="0"/>
              <a:t>15</a:t>
            </a:fld>
            <a:endParaRPr lang="en-GB" dirty="0"/>
          </a:p>
        </p:txBody>
      </p:sp>
    </p:spTree>
    <p:extLst>
      <p:ext uri="{BB962C8B-B14F-4D97-AF65-F5344CB8AC3E}">
        <p14:creationId xmlns:p14="http://schemas.microsoft.com/office/powerpoint/2010/main" val="2873116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Our 8 Cruising Sections are run by volunteer members. The areas covered are those most frequently cruised by our members. </a:t>
            </a:r>
          </a:p>
          <a:p>
            <a:endParaRPr lang="en-GB" dirty="0"/>
          </a:p>
          <a:p>
            <a:r>
              <a:rPr lang="en-GB" dirty="0"/>
              <a:t>The sections publish a number of cruising guides; they hold information days where experts on the region give briefings and updates, and they organise meets and rallies, often annually. The experts in the Cruising Sections contribute hugely both to the Almanac and CAptain’s Mate, of which more later.</a:t>
            </a:r>
          </a:p>
          <a:p>
            <a:endParaRPr lang="en-GB" dirty="0"/>
          </a:p>
        </p:txBody>
      </p:sp>
      <p:sp>
        <p:nvSpPr>
          <p:cNvPr id="4" name="Slide Number Placeholder 3"/>
          <p:cNvSpPr>
            <a:spLocks noGrp="1"/>
          </p:cNvSpPr>
          <p:nvPr>
            <p:ph type="sldNum" sz="quarter" idx="5"/>
          </p:nvPr>
        </p:nvSpPr>
        <p:spPr>
          <a:xfrm>
            <a:off x="3789040" y="5543551"/>
            <a:ext cx="3067373" cy="3600450"/>
          </a:xfrm>
        </p:spPr>
        <p:txBody>
          <a:bodyPr/>
          <a:lstStyle/>
          <a:p>
            <a:pPr algn="l"/>
            <a:r>
              <a:rPr lang="en-GB" sz="1600" dirty="0"/>
              <a:t>LOCAL</a:t>
            </a:r>
          </a:p>
          <a:p>
            <a:pPr algn="l"/>
            <a:r>
              <a:rPr lang="en-GB" sz="1600" dirty="0"/>
              <a:t>Suffolk</a:t>
            </a:r>
          </a:p>
          <a:p>
            <a:pPr algn="l"/>
            <a:r>
              <a:rPr lang="en-GB" sz="1600" dirty="0"/>
              <a:t>Essex</a:t>
            </a:r>
          </a:p>
          <a:p>
            <a:pPr algn="l"/>
            <a:r>
              <a:rPr lang="en-GB" sz="1600" dirty="0"/>
              <a:t>Kent</a:t>
            </a:r>
          </a:p>
          <a:p>
            <a:pPr algn="l"/>
            <a:r>
              <a:rPr lang="en-GB" sz="1600" dirty="0"/>
              <a:t>Solent</a:t>
            </a:r>
          </a:p>
          <a:p>
            <a:pPr algn="l"/>
            <a:r>
              <a:rPr lang="en-GB" sz="1600" dirty="0"/>
              <a:t>Wessex</a:t>
            </a:r>
          </a:p>
          <a:p>
            <a:pPr algn="l"/>
            <a:r>
              <a:rPr lang="en-GB" sz="1600" dirty="0"/>
              <a:t>Thames Valley</a:t>
            </a:r>
          </a:p>
          <a:p>
            <a:pPr algn="l"/>
            <a:r>
              <a:rPr lang="en-GB" sz="1600" dirty="0"/>
              <a:t>London</a:t>
            </a:r>
          </a:p>
          <a:p>
            <a:pPr algn="l"/>
            <a:endParaRPr lang="en-GB" sz="1600" dirty="0"/>
          </a:p>
          <a:p>
            <a:pPr algn="l"/>
            <a:r>
              <a:rPr lang="en-GB" sz="1600" dirty="0"/>
              <a:t>All run by members</a:t>
            </a:r>
          </a:p>
          <a:p>
            <a:pPr algn="l"/>
            <a:endParaRPr lang="en-GB" dirty="0"/>
          </a:p>
        </p:txBody>
      </p:sp>
      <p:sp>
        <p:nvSpPr>
          <p:cNvPr id="7" name="Slide Image Placeholder 6">
            <a:extLst>
              <a:ext uri="{FF2B5EF4-FFF2-40B4-BE49-F238E27FC236}">
                <a16:creationId xmlns:a16="http://schemas.microsoft.com/office/drawing/2014/main" id="{006F0275-9B49-5F4D-0C52-0D9A299C60D8}"/>
              </a:ext>
            </a:extLst>
          </p:cNvPr>
          <p:cNvSpPr>
            <a:spLocks noGrp="1" noRot="1" noChangeAspect="1"/>
          </p:cNvSpPr>
          <p:nvPr>
            <p:ph type="sldImg"/>
          </p:nvPr>
        </p:nvSpPr>
        <p:spPr/>
      </p:sp>
    </p:spTree>
    <p:extLst>
      <p:ext uri="{BB962C8B-B14F-4D97-AF65-F5344CB8AC3E}">
        <p14:creationId xmlns:p14="http://schemas.microsoft.com/office/powerpoint/2010/main" val="491886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are a few examples of our detailed Cruising Guides, produced and edited by our regional experts.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All the CA Cruising Guides are available for members to downloaded free of charge in PDF format.</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highlight>
                  <a:srgbClr val="FFFFFF"/>
                </a:highlight>
                <a:latin typeface="Open Sans" panose="020B0606030504020204" pitchFamily="34" charset="0"/>
              </a:rPr>
              <a:t>The Cruising Sections often organise summer rallies. For example, it has been running Rallies in the Baltic since the Millennium, and arguably has the best English language cruising information resource for the Baltic in existence.</a:t>
            </a:r>
            <a:endParaRPr lang="en-GB" dirty="0"/>
          </a:p>
        </p:txBody>
      </p:sp>
      <p:sp>
        <p:nvSpPr>
          <p:cNvPr id="4" name="Slide Number Placeholder 3"/>
          <p:cNvSpPr>
            <a:spLocks noGrp="1"/>
          </p:cNvSpPr>
          <p:nvPr>
            <p:ph type="sldNum" sz="quarter" idx="5"/>
          </p:nvPr>
        </p:nvSpPr>
        <p:spPr>
          <a:xfrm>
            <a:off x="3789040" y="5543551"/>
            <a:ext cx="3067373" cy="3600450"/>
          </a:xfrm>
        </p:spPr>
        <p:txBody>
          <a:bodyPr/>
          <a:lstStyle/>
          <a:p>
            <a:pPr algn="l"/>
            <a:r>
              <a:rPr lang="en-GB" sz="1600" dirty="0"/>
              <a:t>LOCAL</a:t>
            </a:r>
          </a:p>
          <a:p>
            <a:pPr algn="l"/>
            <a:r>
              <a:rPr lang="en-GB" sz="1600" dirty="0"/>
              <a:t>Suffolk</a:t>
            </a:r>
          </a:p>
          <a:p>
            <a:pPr algn="l"/>
            <a:r>
              <a:rPr lang="en-GB" sz="1600" dirty="0"/>
              <a:t>Essex</a:t>
            </a:r>
          </a:p>
          <a:p>
            <a:pPr algn="l"/>
            <a:r>
              <a:rPr lang="en-GB" sz="1600" dirty="0"/>
              <a:t>Kent</a:t>
            </a:r>
          </a:p>
          <a:p>
            <a:pPr algn="l"/>
            <a:r>
              <a:rPr lang="en-GB" sz="1600" dirty="0"/>
              <a:t>Solent</a:t>
            </a:r>
          </a:p>
          <a:p>
            <a:pPr algn="l"/>
            <a:r>
              <a:rPr lang="en-GB" sz="1600" dirty="0"/>
              <a:t>Wessex</a:t>
            </a:r>
          </a:p>
          <a:p>
            <a:pPr algn="l"/>
            <a:r>
              <a:rPr lang="en-GB" sz="1600" dirty="0"/>
              <a:t>Thames Valley</a:t>
            </a:r>
          </a:p>
          <a:p>
            <a:pPr algn="l"/>
            <a:r>
              <a:rPr lang="en-GB" sz="1600" dirty="0"/>
              <a:t>London</a:t>
            </a:r>
          </a:p>
          <a:p>
            <a:pPr algn="l"/>
            <a:endParaRPr lang="en-GB" sz="1600" dirty="0"/>
          </a:p>
          <a:p>
            <a:pPr algn="l"/>
            <a:r>
              <a:rPr lang="en-GB" sz="1600" dirty="0"/>
              <a:t>All run by members</a:t>
            </a:r>
          </a:p>
          <a:p>
            <a:pPr algn="l"/>
            <a:endParaRPr lang="en-GB" dirty="0"/>
          </a:p>
        </p:txBody>
      </p:sp>
      <p:sp>
        <p:nvSpPr>
          <p:cNvPr id="7" name="Slide Image Placeholder 6">
            <a:extLst>
              <a:ext uri="{FF2B5EF4-FFF2-40B4-BE49-F238E27FC236}">
                <a16:creationId xmlns:a16="http://schemas.microsoft.com/office/drawing/2014/main" id="{006F0275-9B49-5F4D-0C52-0D9A299C60D8}"/>
              </a:ext>
            </a:extLst>
          </p:cNvPr>
          <p:cNvSpPr>
            <a:spLocks noGrp="1" noRot="1" noChangeAspect="1"/>
          </p:cNvSpPr>
          <p:nvPr>
            <p:ph type="sldImg"/>
          </p:nvPr>
        </p:nvSpPr>
        <p:spPr/>
      </p:sp>
    </p:spTree>
    <p:extLst>
      <p:ext uri="{BB962C8B-B14F-4D97-AF65-F5344CB8AC3E}">
        <p14:creationId xmlns:p14="http://schemas.microsoft.com/office/powerpoint/2010/main" val="3647414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highlight>
                  <a:srgbClr val="FFFFFF"/>
                </a:highlight>
                <a:latin typeface="Open Sans" panose="020B0606030504020204" pitchFamily="34" charset="0"/>
              </a:rPr>
              <a:t>Here are a few photos from some past rallies, hosted by the Channel, Baltic and Biscay Sections ...</a:t>
            </a:r>
            <a:endParaRPr lang="en-GB" dirty="0"/>
          </a:p>
          <a:p>
            <a:endParaRPr lang="en-GB" dirty="0"/>
          </a:p>
        </p:txBody>
      </p:sp>
      <p:sp>
        <p:nvSpPr>
          <p:cNvPr id="4" name="Slide Number Placeholder 3"/>
          <p:cNvSpPr>
            <a:spLocks noGrp="1"/>
          </p:cNvSpPr>
          <p:nvPr>
            <p:ph type="sldNum" sz="quarter" idx="5"/>
          </p:nvPr>
        </p:nvSpPr>
        <p:spPr/>
        <p:txBody>
          <a:bodyPr/>
          <a:lstStyle/>
          <a:p>
            <a:fld id="{35BE7A8E-2C84-479D-A88C-255264F557ED}" type="slidenum">
              <a:rPr lang="en-GB" smtClean="0"/>
              <a:t>18</a:t>
            </a:fld>
            <a:endParaRPr lang="en-GB" dirty="0"/>
          </a:p>
        </p:txBody>
      </p:sp>
    </p:spTree>
    <p:extLst>
      <p:ext uri="{BB962C8B-B14F-4D97-AF65-F5344CB8AC3E}">
        <p14:creationId xmlns:p14="http://schemas.microsoft.com/office/powerpoint/2010/main" val="4162781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here is an example of one of the rallies and cruises in company which took place in 2024. The Channel Section is heading to Northern France, with start points from both the West Country and the Isle of Wight in order to link into the various home ports of our members. </a:t>
            </a:r>
          </a:p>
        </p:txBody>
      </p:sp>
      <p:sp>
        <p:nvSpPr>
          <p:cNvPr id="4" name="Slide Number Placeholder 3"/>
          <p:cNvSpPr>
            <a:spLocks noGrp="1"/>
          </p:cNvSpPr>
          <p:nvPr>
            <p:ph type="sldNum" sz="quarter" idx="5"/>
          </p:nvPr>
        </p:nvSpPr>
        <p:spPr/>
        <p:txBody>
          <a:bodyPr/>
          <a:lstStyle/>
          <a:p>
            <a:fld id="{35BE7A8E-2C84-479D-A88C-255264F557ED}" type="slidenum">
              <a:rPr lang="en-GB" smtClean="0"/>
              <a:t>19</a:t>
            </a:fld>
            <a:endParaRPr lang="en-GB" dirty="0"/>
          </a:p>
        </p:txBody>
      </p:sp>
    </p:spTree>
    <p:extLst>
      <p:ext uri="{BB962C8B-B14F-4D97-AF65-F5344CB8AC3E}">
        <p14:creationId xmlns:p14="http://schemas.microsoft.com/office/powerpoint/2010/main" val="24224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Cruising started to become popular from around 1880. Boats were made of wood, largely left on moorings, and were often gaff rigged. Gentlemen and ladies who indulged in the pastime needed crews, which were sometimes in short supply. Boatmen around the coasts saw an opportunity to make a profit from this new pastime. Some (as today) were rather less scrupulous than others. In 1908 AD </a:t>
            </a:r>
            <a:r>
              <a:rPr lang="en-GB" dirty="0" err="1"/>
              <a:t>Hownam</a:t>
            </a:r>
            <a:r>
              <a:rPr lang="en-GB" dirty="0"/>
              <a:t>-Meek wrote an apocryphal letter to the then Yachting Weekly… </a:t>
            </a:r>
          </a:p>
        </p:txBody>
      </p:sp>
      <p:sp>
        <p:nvSpPr>
          <p:cNvPr id="4" name="Slide Number Placeholder 3"/>
          <p:cNvSpPr>
            <a:spLocks noGrp="1"/>
          </p:cNvSpPr>
          <p:nvPr>
            <p:ph type="sldNum" sz="quarter" idx="5"/>
          </p:nvPr>
        </p:nvSpPr>
        <p:spPr/>
        <p:txBody>
          <a:bodyPr/>
          <a:lstStyle/>
          <a:p>
            <a:fld id="{22DFD1F6-003A-40C3-B5FF-E0061A9D32EA}" type="slidenum">
              <a:rPr lang="en-GB" smtClean="0"/>
              <a:t>2</a:t>
            </a:fld>
            <a:endParaRPr lang="en-GB" dirty="0"/>
          </a:p>
        </p:txBody>
      </p:sp>
    </p:spTree>
    <p:extLst>
      <p:ext uri="{BB962C8B-B14F-4D97-AF65-F5344CB8AC3E}">
        <p14:creationId xmlns:p14="http://schemas.microsoft.com/office/powerpoint/2010/main" val="292397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Our 9 Local Sections are also run by volunteer members. They arrange local talks and meets, and occasional visits. The aim is to connect CA members who live close to each other and provide a network to share cruising information and socialise.</a:t>
            </a:r>
          </a:p>
        </p:txBody>
      </p:sp>
      <p:sp>
        <p:nvSpPr>
          <p:cNvPr id="4" name="Slide Number Placeholder 3"/>
          <p:cNvSpPr>
            <a:spLocks noGrp="1"/>
          </p:cNvSpPr>
          <p:nvPr>
            <p:ph type="sldNum" sz="quarter" idx="5"/>
          </p:nvPr>
        </p:nvSpPr>
        <p:spPr>
          <a:xfrm>
            <a:off x="3789040" y="5543551"/>
            <a:ext cx="3067373" cy="3600450"/>
          </a:xfrm>
        </p:spPr>
        <p:txBody>
          <a:bodyPr/>
          <a:lstStyle/>
          <a:p>
            <a:pPr algn="l"/>
            <a:r>
              <a:rPr lang="en-GB" sz="1600" dirty="0"/>
              <a:t>LOCAL</a:t>
            </a:r>
          </a:p>
          <a:p>
            <a:pPr algn="l"/>
            <a:r>
              <a:rPr lang="en-GB" sz="1600" dirty="0"/>
              <a:t>Suffolk</a:t>
            </a:r>
          </a:p>
          <a:p>
            <a:pPr algn="l"/>
            <a:r>
              <a:rPr lang="en-GB" sz="1600" dirty="0"/>
              <a:t>Essex</a:t>
            </a:r>
          </a:p>
          <a:p>
            <a:pPr algn="l"/>
            <a:r>
              <a:rPr lang="en-GB" sz="1600" dirty="0"/>
              <a:t>Kent</a:t>
            </a:r>
          </a:p>
          <a:p>
            <a:pPr algn="l"/>
            <a:r>
              <a:rPr lang="en-GB" sz="1600" dirty="0"/>
              <a:t>Solent</a:t>
            </a:r>
          </a:p>
          <a:p>
            <a:pPr algn="l"/>
            <a:r>
              <a:rPr lang="en-GB" sz="1600" dirty="0"/>
              <a:t>Wessex</a:t>
            </a:r>
          </a:p>
          <a:p>
            <a:pPr algn="l"/>
            <a:r>
              <a:rPr lang="en-GB" sz="1600" dirty="0"/>
              <a:t>Thames Valley</a:t>
            </a:r>
          </a:p>
          <a:p>
            <a:pPr algn="l"/>
            <a:r>
              <a:rPr lang="en-GB" sz="1600" dirty="0"/>
              <a:t>London</a:t>
            </a:r>
          </a:p>
          <a:p>
            <a:pPr algn="l"/>
            <a:endParaRPr lang="en-GB" sz="1600" dirty="0"/>
          </a:p>
          <a:p>
            <a:pPr algn="l"/>
            <a:r>
              <a:rPr lang="en-GB" sz="1600" dirty="0"/>
              <a:t>All run by members</a:t>
            </a:r>
          </a:p>
          <a:p>
            <a:pPr algn="l"/>
            <a:endParaRPr lang="en-GB" dirty="0"/>
          </a:p>
        </p:txBody>
      </p:sp>
      <p:sp>
        <p:nvSpPr>
          <p:cNvPr id="7" name="Slide Image Placeholder 6">
            <a:extLst>
              <a:ext uri="{FF2B5EF4-FFF2-40B4-BE49-F238E27FC236}">
                <a16:creationId xmlns:a16="http://schemas.microsoft.com/office/drawing/2014/main" id="{006F0275-9B49-5F4D-0C52-0D9A299C60D8}"/>
              </a:ext>
            </a:extLst>
          </p:cNvPr>
          <p:cNvSpPr>
            <a:spLocks noGrp="1" noRot="1" noChangeAspect="1"/>
          </p:cNvSpPr>
          <p:nvPr>
            <p:ph type="sldImg"/>
          </p:nvPr>
        </p:nvSpPr>
        <p:spPr/>
      </p:sp>
    </p:spTree>
    <p:extLst>
      <p:ext uri="{BB962C8B-B14F-4D97-AF65-F5344CB8AC3E}">
        <p14:creationId xmlns:p14="http://schemas.microsoft.com/office/powerpoint/2010/main" val="4027326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Here is an example of the Solent Section page. On the CA website each Section has information on planned events, news and the contact details for the organiser.</a:t>
            </a:r>
          </a:p>
        </p:txBody>
      </p:sp>
      <p:sp>
        <p:nvSpPr>
          <p:cNvPr id="4" name="Slide Number Placeholder 3"/>
          <p:cNvSpPr>
            <a:spLocks noGrp="1"/>
          </p:cNvSpPr>
          <p:nvPr>
            <p:ph type="sldNum" sz="quarter" idx="5"/>
          </p:nvPr>
        </p:nvSpPr>
        <p:spPr>
          <a:xfrm>
            <a:off x="3789040" y="5543551"/>
            <a:ext cx="3067373" cy="3600450"/>
          </a:xfrm>
        </p:spPr>
        <p:txBody>
          <a:bodyPr/>
          <a:lstStyle/>
          <a:p>
            <a:pPr algn="l"/>
            <a:r>
              <a:rPr lang="en-GB" sz="1600" dirty="0"/>
              <a:t>LOCAL</a:t>
            </a:r>
          </a:p>
          <a:p>
            <a:pPr algn="l"/>
            <a:r>
              <a:rPr lang="en-GB" sz="1600" dirty="0"/>
              <a:t>Suffolk</a:t>
            </a:r>
          </a:p>
          <a:p>
            <a:pPr algn="l"/>
            <a:r>
              <a:rPr lang="en-GB" sz="1600" dirty="0"/>
              <a:t>Essex</a:t>
            </a:r>
          </a:p>
          <a:p>
            <a:pPr algn="l"/>
            <a:r>
              <a:rPr lang="en-GB" sz="1600" dirty="0"/>
              <a:t>Kent</a:t>
            </a:r>
          </a:p>
          <a:p>
            <a:pPr algn="l"/>
            <a:r>
              <a:rPr lang="en-GB" sz="1600" dirty="0"/>
              <a:t>Solent</a:t>
            </a:r>
          </a:p>
          <a:p>
            <a:pPr algn="l"/>
            <a:r>
              <a:rPr lang="en-GB" sz="1600" dirty="0"/>
              <a:t>Wessex</a:t>
            </a:r>
          </a:p>
          <a:p>
            <a:pPr algn="l"/>
            <a:r>
              <a:rPr lang="en-GB" sz="1600" dirty="0"/>
              <a:t>Thames Valley</a:t>
            </a:r>
          </a:p>
          <a:p>
            <a:pPr algn="l"/>
            <a:r>
              <a:rPr lang="en-GB" sz="1600" dirty="0"/>
              <a:t>London</a:t>
            </a:r>
          </a:p>
          <a:p>
            <a:pPr algn="l"/>
            <a:endParaRPr lang="en-GB" sz="1600" dirty="0"/>
          </a:p>
          <a:p>
            <a:pPr algn="l"/>
            <a:r>
              <a:rPr lang="en-GB" sz="1600" dirty="0"/>
              <a:t>All run by members</a:t>
            </a:r>
          </a:p>
          <a:p>
            <a:pPr algn="l"/>
            <a:endParaRPr lang="en-GB" dirty="0"/>
          </a:p>
        </p:txBody>
      </p:sp>
      <p:sp>
        <p:nvSpPr>
          <p:cNvPr id="7" name="Slide Image Placeholder 6">
            <a:extLst>
              <a:ext uri="{FF2B5EF4-FFF2-40B4-BE49-F238E27FC236}">
                <a16:creationId xmlns:a16="http://schemas.microsoft.com/office/drawing/2014/main" id="{006F0275-9B49-5F4D-0C52-0D9A299C60D8}"/>
              </a:ext>
            </a:extLst>
          </p:cNvPr>
          <p:cNvSpPr>
            <a:spLocks noGrp="1" noRot="1" noChangeAspect="1"/>
          </p:cNvSpPr>
          <p:nvPr>
            <p:ph type="sldImg"/>
          </p:nvPr>
        </p:nvSpPr>
        <p:spPr/>
      </p:sp>
    </p:spTree>
    <p:extLst>
      <p:ext uri="{BB962C8B-B14F-4D97-AF65-F5344CB8AC3E}">
        <p14:creationId xmlns:p14="http://schemas.microsoft.com/office/powerpoint/2010/main" val="175804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an example of the lectures in Spring 2024 organised by the London Section. Most lectures can be joined by Zoom.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 members can join as many of the Cruising and Local Sections as they wish, and you will also receive the Section email updates and news. </a:t>
            </a:r>
          </a:p>
        </p:txBody>
      </p:sp>
      <p:sp>
        <p:nvSpPr>
          <p:cNvPr id="4" name="Slide Number Placeholder 3"/>
          <p:cNvSpPr>
            <a:spLocks noGrp="1"/>
          </p:cNvSpPr>
          <p:nvPr>
            <p:ph type="sldNum" sz="quarter" idx="5"/>
          </p:nvPr>
        </p:nvSpPr>
        <p:spPr>
          <a:xfrm>
            <a:off x="3789040" y="5543551"/>
            <a:ext cx="3067373" cy="3600450"/>
          </a:xfrm>
        </p:spPr>
        <p:txBody>
          <a:bodyPr/>
          <a:lstStyle/>
          <a:p>
            <a:pPr algn="l"/>
            <a:r>
              <a:rPr lang="en-GB" sz="1600" dirty="0"/>
              <a:t>LOCAL</a:t>
            </a:r>
          </a:p>
          <a:p>
            <a:pPr algn="l"/>
            <a:r>
              <a:rPr lang="en-GB" sz="1600" dirty="0"/>
              <a:t>Suffolk</a:t>
            </a:r>
          </a:p>
          <a:p>
            <a:pPr algn="l"/>
            <a:r>
              <a:rPr lang="en-GB" sz="1600" dirty="0"/>
              <a:t>Essex</a:t>
            </a:r>
          </a:p>
          <a:p>
            <a:pPr algn="l"/>
            <a:r>
              <a:rPr lang="en-GB" sz="1600" dirty="0"/>
              <a:t>Kent</a:t>
            </a:r>
          </a:p>
          <a:p>
            <a:pPr algn="l"/>
            <a:r>
              <a:rPr lang="en-GB" sz="1600" dirty="0"/>
              <a:t>Solent</a:t>
            </a:r>
          </a:p>
          <a:p>
            <a:pPr algn="l"/>
            <a:r>
              <a:rPr lang="en-GB" sz="1600" dirty="0"/>
              <a:t>Wessex</a:t>
            </a:r>
          </a:p>
          <a:p>
            <a:pPr algn="l"/>
            <a:r>
              <a:rPr lang="en-GB" sz="1600" dirty="0"/>
              <a:t>Thames Valley</a:t>
            </a:r>
          </a:p>
          <a:p>
            <a:pPr algn="l"/>
            <a:r>
              <a:rPr lang="en-GB" sz="1600" dirty="0"/>
              <a:t>London</a:t>
            </a:r>
          </a:p>
          <a:p>
            <a:pPr algn="l"/>
            <a:endParaRPr lang="en-GB" sz="1600" dirty="0"/>
          </a:p>
          <a:p>
            <a:pPr algn="l"/>
            <a:r>
              <a:rPr lang="en-GB" sz="1600" dirty="0"/>
              <a:t>All run by members</a:t>
            </a:r>
          </a:p>
          <a:p>
            <a:pPr algn="l"/>
            <a:endParaRPr lang="en-GB" dirty="0"/>
          </a:p>
        </p:txBody>
      </p:sp>
      <p:sp>
        <p:nvSpPr>
          <p:cNvPr id="7" name="Slide Image Placeholder 6">
            <a:extLst>
              <a:ext uri="{FF2B5EF4-FFF2-40B4-BE49-F238E27FC236}">
                <a16:creationId xmlns:a16="http://schemas.microsoft.com/office/drawing/2014/main" id="{006F0275-9B49-5F4D-0C52-0D9A299C60D8}"/>
              </a:ext>
            </a:extLst>
          </p:cNvPr>
          <p:cNvSpPr>
            <a:spLocks noGrp="1" noRot="1" noChangeAspect="1"/>
          </p:cNvSpPr>
          <p:nvPr>
            <p:ph type="sldImg"/>
          </p:nvPr>
        </p:nvSpPr>
        <p:spPr/>
      </p:sp>
    </p:spTree>
    <p:extLst>
      <p:ext uri="{BB962C8B-B14F-4D97-AF65-F5344CB8AC3E}">
        <p14:creationId xmlns:p14="http://schemas.microsoft.com/office/powerpoint/2010/main" val="3051792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dirty="0"/>
              <a:t>A significant part of our offer to members is RATS, the Regulatory &amp; Technical Services group. </a:t>
            </a:r>
          </a:p>
          <a:p>
            <a:endParaRPr lang="en-GB" dirty="0"/>
          </a:p>
          <a:p>
            <a:r>
              <a:rPr lang="en-GB" dirty="0"/>
              <a:t>This group of CA volunteers studies and advises members on current issues, liaises with RYA and other maritime bodies, and undertakes lobbying of governmental institutions when it is felt appropriate to do so. </a:t>
            </a:r>
          </a:p>
        </p:txBody>
      </p:sp>
      <p:sp>
        <p:nvSpPr>
          <p:cNvPr id="4" name="Slide Number Placeholder 3"/>
          <p:cNvSpPr>
            <a:spLocks noGrp="1"/>
          </p:cNvSpPr>
          <p:nvPr>
            <p:ph type="sldNum" sz="quarter" idx="5"/>
          </p:nvPr>
        </p:nvSpPr>
        <p:spPr>
          <a:xfrm>
            <a:off x="3789040" y="5543551"/>
            <a:ext cx="3067373" cy="3600450"/>
          </a:xfrm>
        </p:spPr>
        <p:txBody>
          <a:bodyPr/>
          <a:lstStyle/>
          <a:p>
            <a:pPr algn="l"/>
            <a:r>
              <a:rPr lang="en-GB" sz="1600" dirty="0"/>
              <a:t>LOCAL</a:t>
            </a:r>
          </a:p>
          <a:p>
            <a:pPr algn="l"/>
            <a:r>
              <a:rPr lang="en-GB" sz="1600" dirty="0"/>
              <a:t>Suffolk</a:t>
            </a:r>
          </a:p>
          <a:p>
            <a:pPr algn="l"/>
            <a:r>
              <a:rPr lang="en-GB" sz="1600" dirty="0"/>
              <a:t>Essex</a:t>
            </a:r>
          </a:p>
          <a:p>
            <a:pPr algn="l"/>
            <a:r>
              <a:rPr lang="en-GB" sz="1600" dirty="0"/>
              <a:t>Kent</a:t>
            </a:r>
          </a:p>
          <a:p>
            <a:pPr algn="l"/>
            <a:r>
              <a:rPr lang="en-GB" sz="1600" dirty="0"/>
              <a:t>Solent</a:t>
            </a:r>
          </a:p>
          <a:p>
            <a:pPr algn="l"/>
            <a:r>
              <a:rPr lang="en-GB" sz="1600" dirty="0"/>
              <a:t>Wessex</a:t>
            </a:r>
          </a:p>
          <a:p>
            <a:pPr algn="l"/>
            <a:r>
              <a:rPr lang="en-GB" sz="1600" dirty="0"/>
              <a:t>Thames Valley</a:t>
            </a:r>
          </a:p>
          <a:p>
            <a:pPr algn="l"/>
            <a:r>
              <a:rPr lang="en-GB" sz="1600" dirty="0"/>
              <a:t>London</a:t>
            </a:r>
          </a:p>
          <a:p>
            <a:pPr algn="l"/>
            <a:endParaRPr lang="en-GB" sz="1600" dirty="0"/>
          </a:p>
          <a:p>
            <a:pPr algn="l"/>
            <a:r>
              <a:rPr lang="en-GB" sz="1600" dirty="0"/>
              <a:t>All run by members</a:t>
            </a:r>
          </a:p>
          <a:p>
            <a:pPr algn="l"/>
            <a:endParaRPr lang="en-GB" dirty="0"/>
          </a:p>
        </p:txBody>
      </p:sp>
      <p:sp>
        <p:nvSpPr>
          <p:cNvPr id="7" name="Slide Image Placeholder 6">
            <a:extLst>
              <a:ext uri="{FF2B5EF4-FFF2-40B4-BE49-F238E27FC236}">
                <a16:creationId xmlns:a16="http://schemas.microsoft.com/office/drawing/2014/main" id="{006F0275-9B49-5F4D-0C52-0D9A299C60D8}"/>
              </a:ext>
            </a:extLst>
          </p:cNvPr>
          <p:cNvSpPr>
            <a:spLocks noGrp="1" noRot="1" noChangeAspect="1"/>
          </p:cNvSpPr>
          <p:nvPr>
            <p:ph type="sldImg"/>
          </p:nvPr>
        </p:nvSpPr>
        <p:spPr/>
      </p:sp>
    </p:spTree>
    <p:extLst>
      <p:ext uri="{BB962C8B-B14F-4D97-AF65-F5344CB8AC3E}">
        <p14:creationId xmlns:p14="http://schemas.microsoft.com/office/powerpoint/2010/main" val="3697770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a:xfrm>
            <a:off x="710406" y="4925211"/>
            <a:ext cx="5683250" cy="4029879"/>
          </a:xfrm>
        </p:spPr>
        <p:txBody>
          <a:bodyPr/>
          <a:lstStyle/>
          <a:p>
            <a:r>
              <a:rPr lang="en-GB" dirty="0"/>
              <a:t>RATS is currently involved in a number of studies of a technical and regulatory nature.  Key themes are:</a:t>
            </a:r>
          </a:p>
          <a:p>
            <a:endParaRPr lang="en-GB" dirty="0"/>
          </a:p>
          <a:p>
            <a:pPr marL="171450" indent="-171450">
              <a:buFont typeface="Arial" panose="020B0604020202020204" pitchFamily="34" charset="0"/>
              <a:buChar char="•"/>
            </a:pPr>
            <a:r>
              <a:rPr lang="en-GB" dirty="0"/>
              <a:t>the long-term consequences of Brexit; </a:t>
            </a:r>
          </a:p>
          <a:p>
            <a:pPr marL="171450" indent="-171450">
              <a:buFont typeface="Arial" panose="020B0604020202020204" pitchFamily="34" charset="0"/>
              <a:buChar char="•"/>
            </a:pPr>
            <a:r>
              <a:rPr lang="en-GB" dirty="0"/>
              <a:t>a number of environmental matters;</a:t>
            </a:r>
          </a:p>
          <a:p>
            <a:pPr marL="171450" indent="-171450">
              <a:buFont typeface="Arial" panose="020B0604020202020204" pitchFamily="34" charset="0"/>
              <a:buChar char="•"/>
            </a:pPr>
            <a:r>
              <a:rPr lang="en-GB" dirty="0"/>
              <a:t>specific issues which come up, such as the extensive research and liaison which has taken place over orca interactions off the Iberian coast;</a:t>
            </a:r>
          </a:p>
          <a:p>
            <a:pPr marL="171450" indent="-171450">
              <a:buFont typeface="Arial" panose="020B0604020202020204" pitchFamily="34" charset="0"/>
              <a:buChar char="•"/>
            </a:pPr>
            <a:r>
              <a:rPr lang="en-GB" dirty="0"/>
              <a:t>other matters of a regulatory and technical nature of interest to members.</a:t>
            </a:r>
          </a:p>
        </p:txBody>
      </p:sp>
      <p:sp>
        <p:nvSpPr>
          <p:cNvPr id="4" name="Slide Number Placeholder 3"/>
          <p:cNvSpPr>
            <a:spLocks noGrp="1"/>
          </p:cNvSpPr>
          <p:nvPr>
            <p:ph type="sldNum" sz="quarter" idx="5"/>
          </p:nvPr>
        </p:nvSpPr>
        <p:spPr/>
        <p:txBody>
          <a:bodyPr/>
          <a:lstStyle/>
          <a:p>
            <a:fld id="{22DFD1F6-003A-40C3-B5FF-E0061A9D32EA}" type="slidenum">
              <a:rPr lang="en-GB" smtClean="0"/>
              <a:t>24</a:t>
            </a:fld>
            <a:endParaRPr lang="en-GB" dirty="0"/>
          </a:p>
        </p:txBody>
      </p:sp>
    </p:spTree>
    <p:extLst>
      <p:ext uri="{BB962C8B-B14F-4D97-AF65-F5344CB8AC3E}">
        <p14:creationId xmlns:p14="http://schemas.microsoft.com/office/powerpoint/2010/main" val="41480415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Turning now to our exclusive, members’ only app, CAptain’s Mate.</a:t>
            </a:r>
          </a:p>
        </p:txBody>
      </p:sp>
      <p:sp>
        <p:nvSpPr>
          <p:cNvPr id="4" name="Slide Number Placeholder 3"/>
          <p:cNvSpPr>
            <a:spLocks noGrp="1"/>
          </p:cNvSpPr>
          <p:nvPr>
            <p:ph type="sldNum" sz="quarter" idx="5"/>
          </p:nvPr>
        </p:nvSpPr>
        <p:spPr/>
        <p:txBody>
          <a:bodyPr/>
          <a:lstStyle/>
          <a:p>
            <a:fld id="{35BE7A8E-2C84-479D-A88C-255264F557ED}" type="slidenum">
              <a:rPr lang="en-GB" smtClean="0"/>
              <a:t>25</a:t>
            </a:fld>
            <a:endParaRPr lang="en-GB" dirty="0"/>
          </a:p>
        </p:txBody>
      </p:sp>
    </p:spTree>
    <p:extLst>
      <p:ext uri="{BB962C8B-B14F-4D97-AF65-F5344CB8AC3E}">
        <p14:creationId xmlns:p14="http://schemas.microsoft.com/office/powerpoint/2010/main" val="32607840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CAptain’s Mate is one of the most popular benefits of  CA membership. It is a web and app based tool for members to share location specific information, for use on mobile phones, tablets and computers.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dirty="0"/>
              <a:t>Developed over a number of years, there are now over </a:t>
            </a:r>
            <a:r>
              <a:rPr lang="en-GB" dirty="0">
                <a:solidFill>
                  <a:srgbClr val="FF0000"/>
                </a:solidFill>
              </a:rPr>
              <a:t>17,000</a:t>
            </a:r>
            <a:r>
              <a:rPr lang="en-GB" dirty="0"/>
              <a:t> reports from over 7,500 locations in over 100 countries around the world. The reports are edited by our regional experts, and the information provided by members can be either factual (for example, the HM phone number has changed, the pontoons have hoops not cleats) or subjective (it’s a beautiful spot, the food at the Dog and Duck is great value, the landlord at the Dick Turpin is apt to be  grumpy – service is very slow).</a:t>
            </a:r>
          </a:p>
          <a:p>
            <a:endParaRPr lang="en-GB" dirty="0"/>
          </a:p>
          <a:p>
            <a:r>
              <a:rPr lang="en-GB" dirty="0"/>
              <a:t>Information is also given on the approach to the location, facilities and services and we are also adding access information, for those with a physical disability.</a:t>
            </a:r>
          </a:p>
          <a:p>
            <a:endParaRPr lang="en-GB" dirty="0"/>
          </a:p>
          <a:p>
            <a:r>
              <a:rPr lang="en-GB" dirty="0"/>
              <a:t>CM also shows members where other members are cruising, if they wish to show that information, to facilitate meet ups.</a:t>
            </a:r>
          </a:p>
        </p:txBody>
      </p:sp>
      <p:sp>
        <p:nvSpPr>
          <p:cNvPr id="4" name="Slide Number Placeholder 3"/>
          <p:cNvSpPr>
            <a:spLocks noGrp="1"/>
          </p:cNvSpPr>
          <p:nvPr>
            <p:ph type="sldNum" sz="quarter" idx="5"/>
          </p:nvPr>
        </p:nvSpPr>
        <p:spPr/>
        <p:txBody>
          <a:bodyPr/>
          <a:lstStyle/>
          <a:p>
            <a:fld id="{22DFD1F6-003A-40C3-B5FF-E0061A9D32EA}" type="slidenum">
              <a:rPr lang="en-GB" smtClean="0"/>
              <a:t>26</a:t>
            </a:fld>
            <a:endParaRPr lang="en-GB" dirty="0"/>
          </a:p>
        </p:txBody>
      </p:sp>
    </p:spTree>
    <p:extLst>
      <p:ext uri="{BB962C8B-B14F-4D97-AF65-F5344CB8AC3E}">
        <p14:creationId xmlns:p14="http://schemas.microsoft.com/office/powerpoint/2010/main" val="42695982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Animated Slide – to show the app’s functionality, pretend to click on ‘Tobermory’, then ‘Info’, then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app is intuitive: you click on a report, and can view pilotage information first, then information about facilities available, then members’ reports. You can add reports, and photographs, and review details about the presence and contact details of Honorary Local Representatives (HLRs). You can filter your results to show specific facilities or amenities that you require. This animated slide shows the sort of information you can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people use the app on their phones or tablets while cruising.  Information is downloaded to your device, so you don’t need an internet connection to view it. Members can also use the web version on their home computers to plan cruises. ‘</a:t>
            </a:r>
          </a:p>
        </p:txBody>
      </p:sp>
      <p:sp>
        <p:nvSpPr>
          <p:cNvPr id="4" name="Slide Number Placeholder 3"/>
          <p:cNvSpPr>
            <a:spLocks noGrp="1"/>
          </p:cNvSpPr>
          <p:nvPr>
            <p:ph type="sldNum" sz="quarter" idx="5"/>
          </p:nvPr>
        </p:nvSpPr>
        <p:spPr/>
        <p:txBody>
          <a:bodyPr/>
          <a:lstStyle/>
          <a:p>
            <a:fld id="{35BE7A8E-2C84-479D-A88C-255264F557ED}" type="slidenum">
              <a:rPr lang="en-GB" smtClean="0"/>
              <a:t>27</a:t>
            </a:fld>
            <a:endParaRPr lang="en-GB" dirty="0"/>
          </a:p>
        </p:txBody>
      </p:sp>
    </p:spTree>
    <p:extLst>
      <p:ext uri="{BB962C8B-B14F-4D97-AF65-F5344CB8AC3E}">
        <p14:creationId xmlns:p14="http://schemas.microsoft.com/office/powerpoint/2010/main" val="2292346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Animated Slide – to show the app’s functionality, pretend to click on ‘Tobermory’, then ‘Info’, then ‘Reports’*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app is intuitive: you click on a report, and can view pilotage information first, then information about facilities available, then members’ reports. You can add reports, and photographs, and review details about the presence and contact details of Honorary Local Representatives (HLRs). You can filter your results to show specific facilities or amenities that you require. This animated slide shows the sort of information you can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Many people use the app on their phones or tablets while cruising.  Information is downloaded to your device, so you don’t need an internet connection to view it. Members can also use the web version on their home computers to plan cruises.‘</a:t>
            </a:r>
          </a:p>
        </p:txBody>
      </p:sp>
      <p:sp>
        <p:nvSpPr>
          <p:cNvPr id="4" name="Slide Number Placeholder 3"/>
          <p:cNvSpPr>
            <a:spLocks noGrp="1"/>
          </p:cNvSpPr>
          <p:nvPr>
            <p:ph type="sldNum" sz="quarter" idx="5"/>
          </p:nvPr>
        </p:nvSpPr>
        <p:spPr/>
        <p:txBody>
          <a:bodyPr/>
          <a:lstStyle/>
          <a:p>
            <a:fld id="{35BE7A8E-2C84-479D-A88C-255264F557ED}" type="slidenum">
              <a:rPr lang="en-GB" smtClean="0"/>
              <a:t>28</a:t>
            </a:fld>
            <a:endParaRPr lang="en-GB"/>
          </a:p>
        </p:txBody>
      </p:sp>
    </p:spTree>
    <p:extLst>
      <p:ext uri="{BB962C8B-B14F-4D97-AF65-F5344CB8AC3E}">
        <p14:creationId xmlns:p14="http://schemas.microsoft.com/office/powerpoint/2010/main" val="3646777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Turning now to our excellent network of Honorary Local Representatives (HLRs).</a:t>
            </a:r>
          </a:p>
          <a:p>
            <a:endParaRPr lang="en-GB" dirty="0"/>
          </a:p>
          <a:p>
            <a:r>
              <a:rPr lang="en-GB" dirty="0"/>
              <a:t>These screen shots show the location of HLRs via CAptain’s Mate – you can search for HLRs, view on the map function, view by specific location and on the website you can also view the complete list by country. Here are some examples of HLR locations, shown by the person pin.</a:t>
            </a:r>
          </a:p>
        </p:txBody>
      </p:sp>
      <p:sp>
        <p:nvSpPr>
          <p:cNvPr id="4" name="Slide Number Placeholder 3"/>
          <p:cNvSpPr>
            <a:spLocks noGrp="1"/>
          </p:cNvSpPr>
          <p:nvPr>
            <p:ph type="sldNum" sz="quarter" idx="5"/>
          </p:nvPr>
        </p:nvSpPr>
        <p:spPr/>
        <p:txBody>
          <a:bodyPr/>
          <a:lstStyle/>
          <a:p>
            <a:fld id="{22DFD1F6-003A-40C3-B5FF-E0061A9D32EA}" type="slidenum">
              <a:rPr lang="en-GB" smtClean="0"/>
              <a:t>29</a:t>
            </a:fld>
            <a:endParaRPr lang="en-GB" dirty="0"/>
          </a:p>
        </p:txBody>
      </p:sp>
    </p:spTree>
    <p:extLst>
      <p:ext uri="{BB962C8B-B14F-4D97-AF65-F5344CB8AC3E}">
        <p14:creationId xmlns:p14="http://schemas.microsoft.com/office/powerpoint/2010/main" val="3040323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…complaining of unscrupulous practices. </a:t>
            </a:r>
          </a:p>
        </p:txBody>
      </p:sp>
      <p:sp>
        <p:nvSpPr>
          <p:cNvPr id="4" name="Slide Number Placeholder 3"/>
          <p:cNvSpPr>
            <a:spLocks noGrp="1"/>
          </p:cNvSpPr>
          <p:nvPr>
            <p:ph type="sldNum" sz="quarter" idx="5"/>
          </p:nvPr>
        </p:nvSpPr>
        <p:spPr/>
        <p:txBody>
          <a:bodyPr/>
          <a:lstStyle/>
          <a:p>
            <a:fld id="{22DFD1F6-003A-40C3-B5FF-E0061A9D32EA}" type="slidenum">
              <a:rPr lang="en-GB" smtClean="0"/>
              <a:t>3</a:t>
            </a:fld>
            <a:endParaRPr lang="en-GB" dirty="0"/>
          </a:p>
        </p:txBody>
      </p:sp>
    </p:spTree>
    <p:extLst>
      <p:ext uri="{BB962C8B-B14F-4D97-AF65-F5344CB8AC3E}">
        <p14:creationId xmlns:p14="http://schemas.microsoft.com/office/powerpoint/2010/main" val="1629023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CA has over 200 HLRs in more than 60 countries around the world, who are there to help members as required. If they can't help themselves, they'll know someone who can.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also keep us up-to-date with matters arising in their areas that might concern CA members – for example, the latest on immigration arrangements for French Ports of Entry.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They help with things where local knowledge is important -  like sourcing emergency repairs and explaining local customs and bureaucracy.</a:t>
            </a:r>
          </a:p>
        </p:txBody>
      </p:sp>
      <p:sp>
        <p:nvSpPr>
          <p:cNvPr id="4" name="Slide Number Placeholder 3"/>
          <p:cNvSpPr>
            <a:spLocks noGrp="1"/>
          </p:cNvSpPr>
          <p:nvPr>
            <p:ph type="sldNum" sz="quarter" idx="5"/>
          </p:nvPr>
        </p:nvSpPr>
        <p:spPr/>
        <p:txBody>
          <a:bodyPr/>
          <a:lstStyle/>
          <a:p>
            <a:fld id="{22DFD1F6-003A-40C3-B5FF-E0061A9D32EA}" type="slidenum">
              <a:rPr lang="en-GB" smtClean="0"/>
              <a:t>30</a:t>
            </a:fld>
            <a:endParaRPr lang="en-GB" dirty="0"/>
          </a:p>
        </p:txBody>
      </p:sp>
    </p:spTree>
    <p:extLst>
      <p:ext uri="{BB962C8B-B14F-4D97-AF65-F5344CB8AC3E}">
        <p14:creationId xmlns:p14="http://schemas.microsoft.com/office/powerpoint/2010/main" val="2066159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93813"/>
            <a:ext cx="6142037" cy="3455987"/>
          </a:xfrm>
        </p:spPr>
      </p:sp>
      <p:sp>
        <p:nvSpPr>
          <p:cNvPr id="3" name="Notes Placeholder 2"/>
          <p:cNvSpPr>
            <a:spLocks noGrp="1"/>
          </p:cNvSpPr>
          <p:nvPr>
            <p:ph type="body" idx="1"/>
          </p:nvPr>
        </p:nvSpPr>
        <p:spPr/>
        <p:txBody>
          <a:bodyPr/>
          <a:lstStyle/>
          <a:p>
            <a:pPr algn="l"/>
            <a:r>
              <a:rPr lang="en-GB" sz="1800" b="0" i="0" u="none" strike="noStrike" baseline="0" dirty="0">
                <a:latin typeface="Minion-Regular"/>
              </a:rPr>
              <a:t>Turning now to the CA’s Crewing Service. </a:t>
            </a:r>
          </a:p>
          <a:p>
            <a:pPr algn="l"/>
            <a:endParaRPr lang="en-GB" sz="1800" b="0" i="0" u="none" strike="noStrike" baseline="0" dirty="0">
              <a:latin typeface="Minion-Regular"/>
            </a:endParaRPr>
          </a:p>
          <a:p>
            <a:pPr algn="l"/>
            <a:r>
              <a:rPr lang="en-GB" sz="1800" b="0" i="0" u="none" strike="noStrike" baseline="0" dirty="0">
                <a:latin typeface="Minion-Regular"/>
              </a:rPr>
              <a:t>In 1908 frustrated gentleman owners were looking for reliable crew and one of the CA’s earliest objectives was “to keep a register of owners who are prepared to take amateur crews aboard their craft”.  </a:t>
            </a:r>
          </a:p>
          <a:p>
            <a:pPr algn="l"/>
            <a:endParaRPr lang="en-GB" sz="1800" b="0" i="0" u="none" strike="noStrike" baseline="0" dirty="0">
              <a:latin typeface="Minion-Regular"/>
            </a:endParaRPr>
          </a:p>
          <a:p>
            <a:pPr algn="l"/>
            <a:r>
              <a:rPr lang="en-GB" sz="1800" b="0" i="0" u="none" strike="noStrike" baseline="0" dirty="0">
                <a:latin typeface="Minion-Regular"/>
              </a:rPr>
              <a:t>This still happens, and the CA effectively provides an ‘introduction service’ for skippers seeking crew and vice-versa. Monthly meetings take place over the winter, and by Zoom, to allow skippers and potential crew to meet and discuss their respective plans and requirements. </a:t>
            </a:r>
            <a:endParaRPr lang="en-GB" sz="1800" dirty="0"/>
          </a:p>
        </p:txBody>
      </p:sp>
      <p:sp>
        <p:nvSpPr>
          <p:cNvPr id="4" name="Slide Number Placeholder 3"/>
          <p:cNvSpPr>
            <a:spLocks noGrp="1"/>
          </p:cNvSpPr>
          <p:nvPr>
            <p:ph type="sldNum" sz="quarter" idx="5"/>
          </p:nvPr>
        </p:nvSpPr>
        <p:spPr/>
        <p:txBody>
          <a:bodyPr/>
          <a:lstStyle/>
          <a:p>
            <a:fld id="{22DFD1F6-003A-40C3-B5FF-E0061A9D32EA}" type="slidenum">
              <a:rPr lang="en-GB" smtClean="0"/>
              <a:t>31</a:t>
            </a:fld>
            <a:endParaRPr lang="en-GB"/>
          </a:p>
        </p:txBody>
      </p:sp>
    </p:spTree>
    <p:extLst>
      <p:ext uri="{BB962C8B-B14F-4D97-AF65-F5344CB8AC3E}">
        <p14:creationId xmlns:p14="http://schemas.microsoft.com/office/powerpoint/2010/main" val="3288254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1013" y="1293813"/>
            <a:ext cx="6142037" cy="3455987"/>
          </a:xfrm>
        </p:spPr>
      </p:sp>
      <p:sp>
        <p:nvSpPr>
          <p:cNvPr id="3" name="Notes Placeholder 2"/>
          <p:cNvSpPr>
            <a:spLocks noGrp="1"/>
          </p:cNvSpPr>
          <p:nvPr>
            <p:ph type="body" idx="1"/>
          </p:nvPr>
        </p:nvSpPr>
        <p:spPr/>
        <p:txBody>
          <a:bodyPr/>
          <a:lstStyle/>
          <a:p>
            <a:pPr algn="l"/>
            <a:r>
              <a:rPr lang="en-GB" sz="1800" dirty="0"/>
              <a:t>Here is an advertisement we used at the last Southampton Boat Show to showcase the Crewing Service (the annual membership is £34 paying by Direct Debit).</a:t>
            </a:r>
          </a:p>
        </p:txBody>
      </p:sp>
      <p:sp>
        <p:nvSpPr>
          <p:cNvPr id="4" name="Slide Number Placeholder 3"/>
          <p:cNvSpPr>
            <a:spLocks noGrp="1"/>
          </p:cNvSpPr>
          <p:nvPr>
            <p:ph type="sldNum" sz="quarter" idx="5"/>
          </p:nvPr>
        </p:nvSpPr>
        <p:spPr/>
        <p:txBody>
          <a:bodyPr/>
          <a:lstStyle/>
          <a:p>
            <a:fld id="{22DFD1F6-003A-40C3-B5FF-E0061A9D32EA}" type="slidenum">
              <a:rPr lang="en-GB" smtClean="0"/>
              <a:t>32</a:t>
            </a:fld>
            <a:endParaRPr lang="en-GB" dirty="0"/>
          </a:p>
        </p:txBody>
      </p:sp>
    </p:spTree>
    <p:extLst>
      <p:ext uri="{BB962C8B-B14F-4D97-AF65-F5344CB8AC3E}">
        <p14:creationId xmlns:p14="http://schemas.microsoft.com/office/powerpoint/2010/main" val="2918798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Turning back to CA House in Limehouse, London. Apart from being a superb place to have a drink outside in the summer, it provides members with:</a:t>
            </a:r>
          </a:p>
          <a:p>
            <a:endParaRPr lang="en-GB" dirty="0"/>
          </a:p>
          <a:p>
            <a:pPr marL="171450" indent="-171450">
              <a:buFont typeface="Arial" panose="020B0604020202020204" pitchFamily="34" charset="0"/>
              <a:buChar char="•"/>
            </a:pPr>
            <a:r>
              <a:rPr lang="en-GB" dirty="0"/>
              <a:t>a library, which has already been described; </a:t>
            </a:r>
          </a:p>
          <a:p>
            <a:pPr marL="171450" indent="-171450">
              <a:buFont typeface="Arial" panose="020B0604020202020204" pitchFamily="34" charset="0"/>
              <a:buChar char="•"/>
            </a:pPr>
            <a:r>
              <a:rPr lang="en-GB" dirty="0"/>
              <a:t>a bar and galley (restaurant) at reasonable prices;</a:t>
            </a:r>
          </a:p>
          <a:p>
            <a:pPr marL="171450" indent="-171450">
              <a:buFont typeface="Arial" panose="020B0604020202020204" pitchFamily="34" charset="0"/>
              <a:buChar char="•"/>
            </a:pPr>
            <a:r>
              <a:rPr lang="en-GB" dirty="0"/>
              <a:t>a room where lectures and events are held;</a:t>
            </a:r>
          </a:p>
          <a:p>
            <a:pPr marL="171450" indent="-171450">
              <a:buFont typeface="Arial" panose="020B0604020202020204" pitchFamily="34" charset="0"/>
              <a:buChar char="•"/>
            </a:pPr>
            <a:r>
              <a:rPr lang="en-GB" dirty="0"/>
              <a:t>5 ensuite cabins at a very good rate for central London! It also includes a basic, self-service breakfast.</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CA House is 10 mins walk from Limehouse DLR Station, 2 stops down from Bank or Tower Gateway. The No 15 bus goes direct to Limehouse Station from Charing Cross.</a:t>
            </a:r>
          </a:p>
        </p:txBody>
      </p:sp>
      <p:sp>
        <p:nvSpPr>
          <p:cNvPr id="4" name="Slide Number Placeholder 3"/>
          <p:cNvSpPr>
            <a:spLocks noGrp="1"/>
          </p:cNvSpPr>
          <p:nvPr>
            <p:ph type="sldNum" sz="quarter" idx="5"/>
          </p:nvPr>
        </p:nvSpPr>
        <p:spPr/>
        <p:txBody>
          <a:bodyPr/>
          <a:lstStyle/>
          <a:p>
            <a:fld id="{22DFD1F6-003A-40C3-B5FF-E0061A9D32EA}" type="slidenum">
              <a:rPr lang="en-GB" smtClean="0"/>
              <a:t>33</a:t>
            </a:fld>
            <a:endParaRPr lang="en-GB" dirty="0"/>
          </a:p>
        </p:txBody>
      </p:sp>
    </p:spTree>
    <p:extLst>
      <p:ext uri="{BB962C8B-B14F-4D97-AF65-F5344CB8AC3E}">
        <p14:creationId xmlns:p14="http://schemas.microsoft.com/office/powerpoint/2010/main" val="1783337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a:xfrm>
            <a:off x="710406" y="4964825"/>
            <a:ext cx="5683250" cy="4029879"/>
          </a:xfrm>
        </p:spPr>
        <p:txBody>
          <a:bodyPr/>
          <a:lstStyle/>
          <a:p>
            <a:r>
              <a:rPr lang="en-GB" dirty="0"/>
              <a:t>Here is the bar and conference room set out for one of our formal events.  The room can be hired by members (and by non-members) by arrangement for personal events.</a:t>
            </a:r>
          </a:p>
        </p:txBody>
      </p:sp>
      <p:sp>
        <p:nvSpPr>
          <p:cNvPr id="4" name="Slide Number Placeholder 3"/>
          <p:cNvSpPr>
            <a:spLocks noGrp="1"/>
          </p:cNvSpPr>
          <p:nvPr>
            <p:ph type="sldNum" sz="quarter" idx="5"/>
          </p:nvPr>
        </p:nvSpPr>
        <p:spPr/>
        <p:txBody>
          <a:bodyPr/>
          <a:lstStyle/>
          <a:p>
            <a:fld id="{22DFD1F6-003A-40C3-B5FF-E0061A9D32EA}" type="slidenum">
              <a:rPr lang="en-GB" smtClean="0"/>
              <a:t>34</a:t>
            </a:fld>
            <a:endParaRPr lang="en-GB" dirty="0"/>
          </a:p>
        </p:txBody>
      </p:sp>
    </p:spTree>
    <p:extLst>
      <p:ext uri="{BB962C8B-B14F-4D97-AF65-F5344CB8AC3E}">
        <p14:creationId xmlns:p14="http://schemas.microsoft.com/office/powerpoint/2010/main" val="3770614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pPr algn="l"/>
            <a:r>
              <a:rPr lang="en-GB" dirty="0"/>
              <a:t>Here is one of our cabins. They are quite small, but </a:t>
            </a:r>
            <a:r>
              <a:rPr lang="en-GB" dirty="0" err="1"/>
              <a:t>en</a:t>
            </a:r>
            <a:r>
              <a:rPr lang="en-GB" dirty="0"/>
              <a:t> suite and very good value for central London at £60/night for single occupancy and £70/night for double. </a:t>
            </a:r>
          </a:p>
          <a:p>
            <a:pPr algn="l"/>
            <a:endParaRPr lang="en-GB" dirty="0"/>
          </a:p>
          <a:p>
            <a:pPr algn="l"/>
            <a:r>
              <a:rPr lang="en-GB" dirty="0"/>
              <a:t>Members booking Friday, Saturday and Sunday night are entitled to one free night and will only pay for 2 nights (3 for 2 'Weekend Special').</a:t>
            </a:r>
          </a:p>
          <a:p>
            <a:pPr algn="l"/>
            <a:endParaRPr lang="en-GB" dirty="0"/>
          </a:p>
          <a:p>
            <a:pPr algn="l"/>
            <a:r>
              <a:rPr lang="en-GB" dirty="0"/>
              <a:t>Free, secure parking is available on a first-come, first-served basis if you have booked a cabin. </a:t>
            </a:r>
          </a:p>
          <a:p>
            <a:pPr algn="l"/>
            <a:endParaRPr lang="en-GB" dirty="0"/>
          </a:p>
          <a:p>
            <a:pPr algn="l"/>
            <a:r>
              <a:rPr lang="en-GB" dirty="0"/>
              <a:t>There are tea and coffee making facilities, and there is a common room (‘mess’) where cereals/bread and jam are provided to make your own breakfast in the morning.  </a:t>
            </a:r>
          </a:p>
          <a:p>
            <a:pPr algn="l"/>
            <a:endParaRPr lang="en-GB" dirty="0"/>
          </a:p>
          <a:p>
            <a:pPr algn="l"/>
            <a:r>
              <a:rPr lang="en-GB" dirty="0"/>
              <a:t>Members and their guests can stay.</a:t>
            </a:r>
          </a:p>
        </p:txBody>
      </p:sp>
      <p:sp>
        <p:nvSpPr>
          <p:cNvPr id="4" name="Slide Number Placeholder 3"/>
          <p:cNvSpPr>
            <a:spLocks noGrp="1"/>
          </p:cNvSpPr>
          <p:nvPr>
            <p:ph type="sldNum" sz="quarter" idx="5"/>
          </p:nvPr>
        </p:nvSpPr>
        <p:spPr/>
        <p:txBody>
          <a:bodyPr/>
          <a:lstStyle/>
          <a:p>
            <a:fld id="{22DFD1F6-003A-40C3-B5FF-E0061A9D32EA}" type="slidenum">
              <a:rPr lang="en-GB" smtClean="0"/>
              <a:t>35</a:t>
            </a:fld>
            <a:endParaRPr lang="en-GB" dirty="0"/>
          </a:p>
        </p:txBody>
      </p:sp>
    </p:spTree>
    <p:extLst>
      <p:ext uri="{BB962C8B-B14F-4D97-AF65-F5344CB8AC3E}">
        <p14:creationId xmlns:p14="http://schemas.microsoft.com/office/powerpoint/2010/main" val="3960441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Turning now to discounts. Over the years the CA has negotiated a wide range of discounts with marine suppliers all over the world. The list is growing all the time so do check if you are a member!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not unusual for members to make back their annual CA membership from these discounts every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gn="l"/>
            <a:r>
              <a:rPr lang="en-GB" dirty="0"/>
              <a:t>Here are some examples of UK-based discounts, but there are many more from around the world. Also, many of the UK suppliers ship worldwide to cruising sailors.</a:t>
            </a:r>
          </a:p>
        </p:txBody>
      </p:sp>
      <p:sp>
        <p:nvSpPr>
          <p:cNvPr id="4" name="Slide Number Placeholder 3"/>
          <p:cNvSpPr>
            <a:spLocks noGrp="1"/>
          </p:cNvSpPr>
          <p:nvPr>
            <p:ph type="sldNum" sz="quarter" idx="5"/>
          </p:nvPr>
        </p:nvSpPr>
        <p:spPr/>
        <p:txBody>
          <a:bodyPr/>
          <a:lstStyle/>
          <a:p>
            <a:fld id="{22DFD1F6-003A-40C3-B5FF-E0061A9D32EA}" type="slidenum">
              <a:rPr lang="en-GB" smtClean="0"/>
              <a:t>36</a:t>
            </a:fld>
            <a:endParaRPr lang="en-GB" dirty="0"/>
          </a:p>
        </p:txBody>
      </p:sp>
    </p:spTree>
    <p:extLst>
      <p:ext uri="{BB962C8B-B14F-4D97-AF65-F5344CB8AC3E}">
        <p14:creationId xmlns:p14="http://schemas.microsoft.com/office/powerpoint/2010/main" val="42909461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One of the pleasures of CA membership is the quarterly arrival of </a:t>
            </a:r>
            <a:r>
              <a:rPr lang="en-GB" i="1" dirty="0"/>
              <a:t>Cruising</a:t>
            </a:r>
            <a:r>
              <a:rPr lang="en-GB" dirty="0"/>
              <a:t>, the CA’s in house magazine. It is packed with articles of interest to the cruising sailor. </a:t>
            </a:r>
            <a:r>
              <a:rPr lang="en-GB" i="1" dirty="0"/>
              <a:t>Cruising</a:t>
            </a:r>
            <a:r>
              <a:rPr lang="en-GB" dirty="0"/>
              <a:t> can also be read online via the website as a flip-book, or downloaded as a pdf file.</a:t>
            </a:r>
          </a:p>
        </p:txBody>
      </p:sp>
      <p:sp>
        <p:nvSpPr>
          <p:cNvPr id="4" name="Slide Number Placeholder 3"/>
          <p:cNvSpPr>
            <a:spLocks noGrp="1"/>
          </p:cNvSpPr>
          <p:nvPr>
            <p:ph type="sldNum" sz="quarter" idx="5"/>
          </p:nvPr>
        </p:nvSpPr>
        <p:spPr/>
        <p:txBody>
          <a:bodyPr/>
          <a:lstStyle/>
          <a:p>
            <a:fld id="{22DFD1F6-003A-40C3-B5FF-E0061A9D32EA}" type="slidenum">
              <a:rPr lang="en-GB" smtClean="0"/>
              <a:t>37</a:t>
            </a:fld>
            <a:endParaRPr lang="en-GB" dirty="0"/>
          </a:p>
        </p:txBody>
      </p:sp>
    </p:spTree>
    <p:extLst>
      <p:ext uri="{BB962C8B-B14F-4D97-AF65-F5344CB8AC3E}">
        <p14:creationId xmlns:p14="http://schemas.microsoft.com/office/powerpoint/2010/main" val="9725849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In addition to the quarterly magazine, there are monthly email newsletters, keeping members up to date with CA events and matters of interest.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A Yearbook is also provided once a year with much information about the CA, together with members’ contact details.</a:t>
            </a:r>
          </a:p>
        </p:txBody>
      </p:sp>
      <p:sp>
        <p:nvSpPr>
          <p:cNvPr id="4" name="Slide Number Placeholder 3"/>
          <p:cNvSpPr>
            <a:spLocks noGrp="1"/>
          </p:cNvSpPr>
          <p:nvPr>
            <p:ph type="sldNum" sz="quarter" idx="5"/>
          </p:nvPr>
        </p:nvSpPr>
        <p:spPr/>
        <p:txBody>
          <a:bodyPr/>
          <a:lstStyle/>
          <a:p>
            <a:fld id="{22DFD1F6-003A-40C3-B5FF-E0061A9D32EA}" type="slidenum">
              <a:rPr lang="en-GB" smtClean="0"/>
              <a:t>38</a:t>
            </a:fld>
            <a:endParaRPr lang="en-GB" dirty="0"/>
          </a:p>
        </p:txBody>
      </p:sp>
    </p:spTree>
    <p:extLst>
      <p:ext uri="{BB962C8B-B14F-4D97-AF65-F5344CB8AC3E}">
        <p14:creationId xmlns:p14="http://schemas.microsoft.com/office/powerpoint/2010/main" val="4891257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There are a number of other membership benefits.</a:t>
            </a:r>
          </a:p>
          <a:p>
            <a:endParaRPr lang="en-GB" dirty="0"/>
          </a:p>
          <a:p>
            <a:r>
              <a:rPr lang="en-GB" dirty="0"/>
              <a:t>Firstly, there are many very active forums on the CA website, with various subjects where Members can ask questions, seek advice or exchange information.</a:t>
            </a:r>
          </a:p>
        </p:txBody>
      </p:sp>
      <p:sp>
        <p:nvSpPr>
          <p:cNvPr id="4" name="Slide Number Placeholder 3"/>
          <p:cNvSpPr>
            <a:spLocks noGrp="1"/>
          </p:cNvSpPr>
          <p:nvPr>
            <p:ph type="sldNum" sz="quarter" idx="5"/>
          </p:nvPr>
        </p:nvSpPr>
        <p:spPr/>
        <p:txBody>
          <a:bodyPr/>
          <a:lstStyle/>
          <a:p>
            <a:fld id="{22DFD1F6-003A-40C3-B5FF-E0061A9D32EA}" type="slidenum">
              <a:rPr lang="en-GB" smtClean="0"/>
              <a:t>39</a:t>
            </a:fld>
            <a:endParaRPr lang="en-GB" dirty="0"/>
          </a:p>
        </p:txBody>
      </p:sp>
    </p:spTree>
    <p:extLst>
      <p:ext uri="{BB962C8B-B14F-4D97-AF65-F5344CB8AC3E}">
        <p14:creationId xmlns:p14="http://schemas.microsoft.com/office/powerpoint/2010/main" val="2095002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The editor of Yachting Weekly took this up, a debate started, and before long a new association was formed.</a:t>
            </a:r>
          </a:p>
          <a:p>
            <a:endParaRPr lang="en-GB" dirty="0"/>
          </a:p>
          <a:p>
            <a:r>
              <a:rPr lang="en-GB" dirty="0"/>
              <a:t>The Cruising Club (later the Royal Cruising Club) had already been formed in 1880 but had remained somewhat exclusive; what was needed was a wider organisation, for all those interested in cruising as a new pastime.</a:t>
            </a:r>
          </a:p>
          <a:p>
            <a:endParaRPr lang="en-GB" dirty="0"/>
          </a:p>
          <a:p>
            <a:r>
              <a:rPr lang="en-GB" dirty="0"/>
              <a:t>The founders gathered and worked hard to create an initial ‘Information Bureau’. </a:t>
            </a:r>
          </a:p>
        </p:txBody>
      </p:sp>
      <p:sp>
        <p:nvSpPr>
          <p:cNvPr id="4" name="Slide Number Placeholder 3"/>
          <p:cNvSpPr>
            <a:spLocks noGrp="1"/>
          </p:cNvSpPr>
          <p:nvPr>
            <p:ph type="sldNum" sz="quarter" idx="5"/>
          </p:nvPr>
        </p:nvSpPr>
        <p:spPr/>
        <p:txBody>
          <a:bodyPr/>
          <a:lstStyle/>
          <a:p>
            <a:fld id="{22DFD1F6-003A-40C3-B5FF-E0061A9D32EA}" type="slidenum">
              <a:rPr lang="en-GB" smtClean="0"/>
              <a:t>4</a:t>
            </a:fld>
            <a:endParaRPr lang="en-GB" dirty="0"/>
          </a:p>
        </p:txBody>
      </p:sp>
    </p:spTree>
    <p:extLst>
      <p:ext uri="{BB962C8B-B14F-4D97-AF65-F5344CB8AC3E}">
        <p14:creationId xmlns:p14="http://schemas.microsoft.com/office/powerpoint/2010/main" val="12376847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Secondly, once you become a member, you can apply to fly (or wear) the CA’s blue defaced ensign with its burgee.</a:t>
            </a:r>
          </a:p>
          <a:p>
            <a:endParaRPr lang="en-GB" dirty="0"/>
          </a:p>
        </p:txBody>
      </p:sp>
      <p:sp>
        <p:nvSpPr>
          <p:cNvPr id="4" name="Slide Number Placeholder 3"/>
          <p:cNvSpPr>
            <a:spLocks noGrp="1"/>
          </p:cNvSpPr>
          <p:nvPr>
            <p:ph type="sldNum" sz="quarter" idx="5"/>
          </p:nvPr>
        </p:nvSpPr>
        <p:spPr/>
        <p:txBody>
          <a:bodyPr/>
          <a:lstStyle/>
          <a:p>
            <a:fld id="{22DFD1F6-003A-40C3-B5FF-E0061A9D32EA}" type="slidenum">
              <a:rPr lang="en-GB" smtClean="0"/>
              <a:t>40</a:t>
            </a:fld>
            <a:endParaRPr lang="en-GB" dirty="0"/>
          </a:p>
        </p:txBody>
      </p:sp>
    </p:spTree>
    <p:extLst>
      <p:ext uri="{BB962C8B-B14F-4D97-AF65-F5344CB8AC3E}">
        <p14:creationId xmlns:p14="http://schemas.microsoft.com/office/powerpoint/2010/main" val="11463426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Thirdly, the CA holds regular prize competitions, and there are yearly prizes for the best logs of cruises in various categories, as well as prizes for photographic logs, blogs, v-logs and websites.</a:t>
            </a:r>
          </a:p>
          <a:p>
            <a:endParaRPr lang="en-GB" dirty="0"/>
          </a:p>
          <a:p>
            <a:r>
              <a:rPr lang="en-GB" dirty="0"/>
              <a:t>In addition to its library, the CA provides other resources such as members’ past logs, chart catalogues, book reviews, and access to video and photographic databases.</a:t>
            </a:r>
          </a:p>
        </p:txBody>
      </p:sp>
      <p:sp>
        <p:nvSpPr>
          <p:cNvPr id="4" name="Slide Number Placeholder 3"/>
          <p:cNvSpPr>
            <a:spLocks noGrp="1"/>
          </p:cNvSpPr>
          <p:nvPr>
            <p:ph type="sldNum" sz="quarter" idx="5"/>
          </p:nvPr>
        </p:nvSpPr>
        <p:spPr/>
        <p:txBody>
          <a:bodyPr/>
          <a:lstStyle/>
          <a:p>
            <a:fld id="{22DFD1F6-003A-40C3-B5FF-E0061A9D32EA}" type="slidenum">
              <a:rPr lang="en-GB" smtClean="0"/>
              <a:t>41</a:t>
            </a:fld>
            <a:endParaRPr lang="en-GB" dirty="0"/>
          </a:p>
        </p:txBody>
      </p:sp>
    </p:spTree>
    <p:extLst>
      <p:ext uri="{BB962C8B-B14F-4D97-AF65-F5344CB8AC3E}">
        <p14:creationId xmlns:p14="http://schemas.microsoft.com/office/powerpoint/2010/main" val="35427069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Fourthly, in addition to our many lectures and events (many of which can be viewed by Zoom), training is offered for a discounted fee with our training partner, First Class Sailing.</a:t>
            </a:r>
          </a:p>
          <a:p>
            <a:endParaRPr lang="en-GB" dirty="0"/>
          </a:p>
        </p:txBody>
      </p:sp>
      <p:sp>
        <p:nvSpPr>
          <p:cNvPr id="4" name="Slide Number Placeholder 3"/>
          <p:cNvSpPr>
            <a:spLocks noGrp="1"/>
          </p:cNvSpPr>
          <p:nvPr>
            <p:ph type="sldNum" sz="quarter" idx="10"/>
          </p:nvPr>
        </p:nvSpPr>
        <p:spPr/>
        <p:txBody>
          <a:bodyPr/>
          <a:lstStyle/>
          <a:p>
            <a:fld id="{E47E6C40-C9FC-489D-9AA9-58241A7E5217}" type="slidenum">
              <a:rPr lang="en-GB" smtClean="0"/>
              <a:t>42</a:t>
            </a:fld>
            <a:endParaRPr lang="en-GB"/>
          </a:p>
        </p:txBody>
      </p:sp>
    </p:spTree>
    <p:extLst>
      <p:ext uri="{BB962C8B-B14F-4D97-AF65-F5344CB8AC3E}">
        <p14:creationId xmlns:p14="http://schemas.microsoft.com/office/powerpoint/2010/main" val="27118223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Finally, as you might expect, the CA has an online shop which contains CA-branded merchandise, publications and flags and burgees for purchase by members.</a:t>
            </a:r>
          </a:p>
        </p:txBody>
      </p:sp>
      <p:sp>
        <p:nvSpPr>
          <p:cNvPr id="4" name="Slide Number Placeholder 3"/>
          <p:cNvSpPr>
            <a:spLocks noGrp="1"/>
          </p:cNvSpPr>
          <p:nvPr>
            <p:ph type="sldNum" sz="quarter" idx="10"/>
          </p:nvPr>
        </p:nvSpPr>
        <p:spPr/>
        <p:txBody>
          <a:bodyPr/>
          <a:lstStyle/>
          <a:p>
            <a:fld id="{E47E6C40-C9FC-489D-9AA9-58241A7E5217}" type="slidenum">
              <a:rPr lang="en-GB" smtClean="0"/>
              <a:t>43</a:t>
            </a:fld>
            <a:endParaRPr lang="en-GB" dirty="0"/>
          </a:p>
        </p:txBody>
      </p:sp>
    </p:spTree>
    <p:extLst>
      <p:ext uri="{BB962C8B-B14F-4D97-AF65-F5344CB8AC3E}">
        <p14:creationId xmlns:p14="http://schemas.microsoft.com/office/powerpoint/2010/main" val="4137999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a final slide summarising just some of the key benefits of CA membership.</a:t>
            </a:r>
          </a:p>
        </p:txBody>
      </p:sp>
      <p:sp>
        <p:nvSpPr>
          <p:cNvPr id="4" name="Slide Number Placeholder 3"/>
          <p:cNvSpPr>
            <a:spLocks noGrp="1"/>
          </p:cNvSpPr>
          <p:nvPr>
            <p:ph type="sldNum" sz="quarter" idx="10"/>
          </p:nvPr>
        </p:nvSpPr>
        <p:spPr/>
        <p:txBody>
          <a:bodyPr/>
          <a:lstStyle/>
          <a:p>
            <a:fld id="{E47E6C40-C9FC-489D-9AA9-58241A7E5217}" type="slidenum">
              <a:rPr lang="en-GB" smtClean="0"/>
              <a:t>44</a:t>
            </a:fld>
            <a:endParaRPr lang="en-GB" dirty="0"/>
          </a:p>
        </p:txBody>
      </p:sp>
    </p:spTree>
    <p:extLst>
      <p:ext uri="{BB962C8B-B14F-4D97-AF65-F5344CB8AC3E}">
        <p14:creationId xmlns:p14="http://schemas.microsoft.com/office/powerpoint/2010/main" val="4142478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 works very hard to keep the costs of its extensive service down. Volunteers do a great deal of the work. </a:t>
            </a:r>
          </a:p>
          <a:p>
            <a:endParaRPr lang="en-GB" dirty="0"/>
          </a:p>
          <a:p>
            <a:r>
              <a:rPr lang="en-GB" dirty="0"/>
              <a:t>The 2024 membership fees are shown.  A couple can share joint membership.</a:t>
            </a:r>
          </a:p>
          <a:p>
            <a:endParaRPr lang="en-GB" dirty="0"/>
          </a:p>
          <a:p>
            <a:r>
              <a:rPr lang="en-GB" dirty="0"/>
              <a:t>You can get a discount off your first year as shown.</a:t>
            </a:r>
          </a:p>
          <a:p>
            <a:endParaRPr lang="en-GB" dirty="0"/>
          </a:p>
          <a:p>
            <a:r>
              <a:rPr lang="en-GB" dirty="0"/>
              <a:t>Do also bear in mind that many members make back their annual membership fee through use of the CA’s negotiated discounts.</a:t>
            </a:r>
          </a:p>
        </p:txBody>
      </p:sp>
      <p:sp>
        <p:nvSpPr>
          <p:cNvPr id="4" name="Slide Number Placeholder 3"/>
          <p:cNvSpPr>
            <a:spLocks noGrp="1"/>
          </p:cNvSpPr>
          <p:nvPr>
            <p:ph type="sldNum" sz="quarter" idx="10"/>
          </p:nvPr>
        </p:nvSpPr>
        <p:spPr/>
        <p:txBody>
          <a:bodyPr/>
          <a:lstStyle/>
          <a:p>
            <a:fld id="{E47E6C40-C9FC-489D-9AA9-58241A7E5217}" type="slidenum">
              <a:rPr lang="en-GB" smtClean="0"/>
              <a:t>45</a:t>
            </a:fld>
            <a:endParaRPr lang="en-GB" dirty="0"/>
          </a:p>
        </p:txBody>
      </p:sp>
    </p:spTree>
    <p:extLst>
      <p:ext uri="{BB962C8B-B14F-4D97-AF65-F5344CB8AC3E}">
        <p14:creationId xmlns:p14="http://schemas.microsoft.com/office/powerpoint/2010/main" val="27894922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I leave you with words from our Patron, who has always had a close involvement with the CA and continues to be a great supporter.</a:t>
            </a:r>
          </a:p>
        </p:txBody>
      </p:sp>
      <p:sp>
        <p:nvSpPr>
          <p:cNvPr id="4" name="Slide Number Placeholder 3"/>
          <p:cNvSpPr>
            <a:spLocks noGrp="1"/>
          </p:cNvSpPr>
          <p:nvPr>
            <p:ph type="sldNum" sz="quarter" idx="5"/>
          </p:nvPr>
        </p:nvSpPr>
        <p:spPr/>
        <p:txBody>
          <a:bodyPr/>
          <a:lstStyle/>
          <a:p>
            <a:fld id="{35BE7A8E-2C84-479D-A88C-255264F557ED}" type="slidenum">
              <a:rPr lang="en-GB" smtClean="0"/>
              <a:t>46</a:t>
            </a:fld>
            <a:endParaRPr lang="en-GB"/>
          </a:p>
        </p:txBody>
      </p:sp>
    </p:spTree>
    <p:extLst>
      <p:ext uri="{BB962C8B-B14F-4D97-AF65-F5344CB8AC3E}">
        <p14:creationId xmlns:p14="http://schemas.microsoft.com/office/powerpoint/2010/main" val="2377136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hope this talk has provided an interesting overview of the CA’s origins and what it offers members today. The Cruising Association really feels that it is leading on the future path of cruising, supporting its members wherever they are cruising. </a:t>
            </a:r>
          </a:p>
          <a:p>
            <a:endParaRPr lang="en-GB" dirty="0"/>
          </a:p>
          <a:p>
            <a:r>
              <a:rPr lang="en-GB" dirty="0"/>
              <a:t>Thank you for listening. I would now be very happy to take any questions.</a:t>
            </a:r>
          </a:p>
        </p:txBody>
      </p:sp>
      <p:sp>
        <p:nvSpPr>
          <p:cNvPr id="4" name="Slide Number Placeholder 3"/>
          <p:cNvSpPr>
            <a:spLocks noGrp="1"/>
          </p:cNvSpPr>
          <p:nvPr>
            <p:ph type="sldNum" sz="quarter" idx="5"/>
          </p:nvPr>
        </p:nvSpPr>
        <p:spPr/>
        <p:txBody>
          <a:bodyPr/>
          <a:lstStyle/>
          <a:p>
            <a:fld id="{35BE7A8E-2C84-479D-A88C-255264F557ED}" type="slidenum">
              <a:rPr lang="en-GB" smtClean="0"/>
              <a:t>47</a:t>
            </a:fld>
            <a:endParaRPr lang="en-GB"/>
          </a:p>
        </p:txBody>
      </p:sp>
    </p:spTree>
    <p:extLst>
      <p:ext uri="{BB962C8B-B14F-4D97-AF65-F5344CB8AC3E}">
        <p14:creationId xmlns:p14="http://schemas.microsoft.com/office/powerpoint/2010/main" val="948744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The first Yearbook was published in 1909 containing a wealth of useful information for members, as you can see.</a:t>
            </a:r>
          </a:p>
        </p:txBody>
      </p:sp>
      <p:sp>
        <p:nvSpPr>
          <p:cNvPr id="4" name="Slide Number Placeholder 3"/>
          <p:cNvSpPr>
            <a:spLocks noGrp="1"/>
          </p:cNvSpPr>
          <p:nvPr>
            <p:ph type="sldNum" sz="quarter" idx="5"/>
          </p:nvPr>
        </p:nvSpPr>
        <p:spPr/>
        <p:txBody>
          <a:bodyPr/>
          <a:lstStyle/>
          <a:p>
            <a:fld id="{22DFD1F6-003A-40C3-B5FF-E0061A9D32EA}" type="slidenum">
              <a:rPr lang="en-GB" smtClean="0"/>
              <a:t>5</a:t>
            </a:fld>
            <a:endParaRPr lang="en-GB" dirty="0"/>
          </a:p>
        </p:txBody>
      </p:sp>
    </p:spTree>
    <p:extLst>
      <p:ext uri="{BB962C8B-B14F-4D97-AF65-F5344CB8AC3E}">
        <p14:creationId xmlns:p14="http://schemas.microsoft.com/office/powerpoint/2010/main" val="891911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Its modern-day equivalent is the Cruising Almanac, produced with Imray. It now has a team of 20+ editors and is continually updated, with regular corrections sent out to Members. </a:t>
            </a:r>
          </a:p>
        </p:txBody>
      </p:sp>
      <p:sp>
        <p:nvSpPr>
          <p:cNvPr id="4" name="Slide Number Placeholder 3"/>
          <p:cNvSpPr>
            <a:spLocks noGrp="1"/>
          </p:cNvSpPr>
          <p:nvPr>
            <p:ph type="sldNum" sz="quarter" idx="5"/>
          </p:nvPr>
        </p:nvSpPr>
        <p:spPr/>
        <p:txBody>
          <a:bodyPr/>
          <a:lstStyle/>
          <a:p>
            <a:fld id="{22DFD1F6-003A-40C3-B5FF-E0061A9D32EA}" type="slidenum">
              <a:rPr lang="en-GB" smtClean="0"/>
              <a:t>6</a:t>
            </a:fld>
            <a:endParaRPr lang="en-GB" dirty="0"/>
          </a:p>
        </p:txBody>
      </p:sp>
    </p:spTree>
    <p:extLst>
      <p:ext uri="{BB962C8B-B14F-4D97-AF65-F5344CB8AC3E}">
        <p14:creationId xmlns:p14="http://schemas.microsoft.com/office/powerpoint/2010/main" val="2018637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By 1910 the Association had started to grow, and it had widened its activities, as the slide shows.</a:t>
            </a:r>
          </a:p>
        </p:txBody>
      </p:sp>
      <p:sp>
        <p:nvSpPr>
          <p:cNvPr id="4" name="Slide Number Placeholder 3"/>
          <p:cNvSpPr>
            <a:spLocks noGrp="1"/>
          </p:cNvSpPr>
          <p:nvPr>
            <p:ph type="sldNum" sz="quarter" idx="5"/>
          </p:nvPr>
        </p:nvSpPr>
        <p:spPr/>
        <p:txBody>
          <a:bodyPr/>
          <a:lstStyle/>
          <a:p>
            <a:fld id="{22DFD1F6-003A-40C3-B5FF-E0061A9D32EA}" type="slidenum">
              <a:rPr lang="en-GB" smtClean="0"/>
              <a:t>7</a:t>
            </a:fld>
            <a:endParaRPr lang="en-GB" dirty="0"/>
          </a:p>
        </p:txBody>
      </p:sp>
    </p:spTree>
    <p:extLst>
      <p:ext uri="{BB962C8B-B14F-4D97-AF65-F5344CB8AC3E}">
        <p14:creationId xmlns:p14="http://schemas.microsoft.com/office/powerpoint/2010/main" val="3374418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Over the years the CA has had several headquarters in London, and we are now at our 8</a:t>
            </a:r>
            <a:r>
              <a:rPr lang="en-GB" baseline="30000" dirty="0"/>
              <a:t>th</a:t>
            </a:r>
            <a:r>
              <a:rPr lang="en-GB" dirty="0"/>
              <a:t> location. The longest occupied so far was property #6, at Chiltern Court by Baker Street, but the lease expired at the end of 1972 after 42 years. Between 1974 and 1993 the CA was based at St Katherine’s Dock.</a:t>
            </a:r>
          </a:p>
        </p:txBody>
      </p:sp>
      <p:sp>
        <p:nvSpPr>
          <p:cNvPr id="4" name="Slide Number Placeholder 3"/>
          <p:cNvSpPr>
            <a:spLocks noGrp="1"/>
          </p:cNvSpPr>
          <p:nvPr>
            <p:ph type="sldNum" sz="quarter" idx="5"/>
          </p:nvPr>
        </p:nvSpPr>
        <p:spPr/>
        <p:txBody>
          <a:bodyPr/>
          <a:lstStyle/>
          <a:p>
            <a:fld id="{22DFD1F6-003A-40C3-B5FF-E0061A9D32EA}" type="slidenum">
              <a:rPr lang="en-GB" smtClean="0"/>
              <a:t>8</a:t>
            </a:fld>
            <a:endParaRPr lang="en-GB" dirty="0"/>
          </a:p>
        </p:txBody>
      </p:sp>
    </p:spTree>
    <p:extLst>
      <p:ext uri="{BB962C8B-B14F-4D97-AF65-F5344CB8AC3E}">
        <p14:creationId xmlns:p14="http://schemas.microsoft.com/office/powerpoint/2010/main" val="3452536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1279525"/>
            <a:ext cx="6138863" cy="3454400"/>
          </a:xfrm>
        </p:spPr>
      </p:sp>
      <p:sp>
        <p:nvSpPr>
          <p:cNvPr id="3" name="Notes Placeholder 2"/>
          <p:cNvSpPr>
            <a:spLocks noGrp="1"/>
          </p:cNvSpPr>
          <p:nvPr>
            <p:ph type="body" idx="1"/>
          </p:nvPr>
        </p:nvSpPr>
        <p:spPr/>
        <p:txBody>
          <a:bodyPr/>
          <a:lstStyle/>
          <a:p>
            <a:r>
              <a:rPr lang="en-GB" dirty="0"/>
              <a:t>Here is Chiltern Court, occupied by the CA from 1930 to 1972. It was a new block over Baker Street Station.</a:t>
            </a:r>
          </a:p>
        </p:txBody>
      </p:sp>
      <p:sp>
        <p:nvSpPr>
          <p:cNvPr id="4" name="Slide Number Placeholder 3"/>
          <p:cNvSpPr>
            <a:spLocks noGrp="1"/>
          </p:cNvSpPr>
          <p:nvPr>
            <p:ph type="sldNum" sz="quarter" idx="5"/>
          </p:nvPr>
        </p:nvSpPr>
        <p:spPr/>
        <p:txBody>
          <a:bodyPr/>
          <a:lstStyle/>
          <a:p>
            <a:fld id="{22DFD1F6-003A-40C3-B5FF-E0061A9D32EA}" type="slidenum">
              <a:rPr lang="en-GB" smtClean="0"/>
              <a:t>9</a:t>
            </a:fld>
            <a:endParaRPr lang="en-GB" dirty="0"/>
          </a:p>
        </p:txBody>
      </p:sp>
    </p:spTree>
    <p:extLst>
      <p:ext uri="{BB962C8B-B14F-4D97-AF65-F5344CB8AC3E}">
        <p14:creationId xmlns:p14="http://schemas.microsoft.com/office/powerpoint/2010/main" val="15053953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2E48-6CC1-4E0D-A23C-26F454FDE266}"/>
              </a:ext>
            </a:extLst>
          </p:cNvPr>
          <p:cNvSpPr>
            <a:spLocks noGrp="1"/>
          </p:cNvSpPr>
          <p:nvPr>
            <p:ph type="title" hasCustomPrompt="1"/>
          </p:nvPr>
        </p:nvSpPr>
        <p:spPr>
          <a:xfrm>
            <a:off x="1247775" y="2565401"/>
            <a:ext cx="15773400" cy="1687412"/>
          </a:xfrm>
        </p:spPr>
        <p:txBody>
          <a:bodyPr anchor="t"/>
          <a:lstStyle>
            <a:lvl1pPr>
              <a:defRPr sz="6000" b="1">
                <a:solidFill>
                  <a:srgbClr val="004288"/>
                </a:solidFill>
              </a:defRPr>
            </a:lvl1pPr>
          </a:lstStyle>
          <a:p>
            <a:r>
              <a:rPr lang="en-US" dirty="0"/>
              <a:t>Click to edit Section Header</a:t>
            </a:r>
            <a:endParaRPr lang="en-GB" dirty="0"/>
          </a:p>
        </p:txBody>
      </p:sp>
      <p:sp>
        <p:nvSpPr>
          <p:cNvPr id="3" name="Text Placeholder 2">
            <a:extLst>
              <a:ext uri="{FF2B5EF4-FFF2-40B4-BE49-F238E27FC236}">
                <a16:creationId xmlns:a16="http://schemas.microsoft.com/office/drawing/2014/main" id="{C0478CBA-E343-4811-8627-058B3CC0F04E}"/>
              </a:ext>
            </a:extLst>
          </p:cNvPr>
          <p:cNvSpPr>
            <a:spLocks noGrp="1"/>
          </p:cNvSpPr>
          <p:nvPr>
            <p:ph type="body" idx="1" hasCustomPrompt="1"/>
          </p:nvPr>
        </p:nvSpPr>
        <p:spPr>
          <a:xfrm>
            <a:off x="1247775" y="5114745"/>
            <a:ext cx="15773400" cy="22494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section sub-heading</a:t>
            </a:r>
          </a:p>
        </p:txBody>
      </p:sp>
      <p:sp>
        <p:nvSpPr>
          <p:cNvPr id="7" name="Freeform 3">
            <a:extLst>
              <a:ext uri="{FF2B5EF4-FFF2-40B4-BE49-F238E27FC236}">
                <a16:creationId xmlns:a16="http://schemas.microsoft.com/office/drawing/2014/main" id="{2795ED36-6E56-4183-9857-5B6D7EBF7A68}"/>
              </a:ext>
            </a:extLst>
          </p:cNvPr>
          <p:cNvSpPr/>
          <p:nvPr userDrawn="1"/>
        </p:nvSpPr>
        <p:spPr>
          <a:xfrm>
            <a:off x="0" y="9115200"/>
            <a:ext cx="18288000" cy="180000"/>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8" name="Freeform 5">
            <a:extLst>
              <a:ext uri="{FF2B5EF4-FFF2-40B4-BE49-F238E27FC236}">
                <a16:creationId xmlns:a16="http://schemas.microsoft.com/office/drawing/2014/main" id="{78526A8B-CE0E-46D5-A659-44322D239AF2}"/>
              </a:ext>
            </a:extLst>
          </p:cNvPr>
          <p:cNvSpPr/>
          <p:nvPr userDrawn="1"/>
        </p:nvSpPr>
        <p:spPr>
          <a:xfrm>
            <a:off x="0" y="9258300"/>
            <a:ext cx="18288000" cy="1026000"/>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dirty="0"/>
          </a:p>
        </p:txBody>
      </p:sp>
      <p:pic>
        <p:nvPicPr>
          <p:cNvPr id="12" name="Picture 11">
            <a:extLst>
              <a:ext uri="{FF2B5EF4-FFF2-40B4-BE49-F238E27FC236}">
                <a16:creationId xmlns:a16="http://schemas.microsoft.com/office/drawing/2014/main" id="{C1580410-FC66-4860-8243-FC679714C3A3}"/>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38100" y="-8162"/>
            <a:ext cx="18326100" cy="2103662"/>
          </a:xfrm>
          <a:prstGeom prst="rect">
            <a:avLst/>
          </a:prstGeom>
        </p:spPr>
      </p:pic>
      <p:pic>
        <p:nvPicPr>
          <p:cNvPr id="10" name="Picture 7">
            <a:extLst>
              <a:ext uri="{FF2B5EF4-FFF2-40B4-BE49-F238E27FC236}">
                <a16:creationId xmlns:a16="http://schemas.microsoft.com/office/drawing/2014/main" id="{2AB0303E-3758-4219-8650-998D19204EC9}"/>
              </a:ext>
            </a:extLst>
          </p:cNvPr>
          <p:cNvPicPr>
            <a:picLocks noChangeAspect="1"/>
          </p:cNvPicPr>
          <p:nvPr userDrawn="1"/>
        </p:nvPicPr>
        <p:blipFill>
          <a:blip r:embed="rId3" cstate="screen">
            <a:extLst>
              <a:ext uri="{28A0092B-C50C-407E-A947-70E740481C1C}">
                <a14:useLocalDpi xmlns:a14="http://schemas.microsoft.com/office/drawing/2010/main" val="0"/>
              </a:ext>
            </a:extLst>
          </a:blip>
          <a:srcRect/>
          <a:stretch>
            <a:fillRect/>
          </a:stretch>
        </p:blipFill>
        <p:spPr>
          <a:xfrm>
            <a:off x="287015" y="196241"/>
            <a:ext cx="1406425" cy="1380060"/>
          </a:xfrm>
          <a:prstGeom prst="rect">
            <a:avLst/>
          </a:prstGeom>
        </p:spPr>
      </p:pic>
      <p:sp>
        <p:nvSpPr>
          <p:cNvPr id="9" name="TextBox 8">
            <a:extLst>
              <a:ext uri="{FF2B5EF4-FFF2-40B4-BE49-F238E27FC236}">
                <a16:creationId xmlns:a16="http://schemas.microsoft.com/office/drawing/2014/main" id="{FC3E7274-71B0-474A-ADEC-442306E2007D}"/>
              </a:ext>
            </a:extLst>
          </p:cNvPr>
          <p:cNvSpPr txBox="1"/>
          <p:nvPr userDrawn="1"/>
        </p:nvSpPr>
        <p:spPr>
          <a:xfrm>
            <a:off x="6096000" y="9486900"/>
            <a:ext cx="6096000"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rPr>
              <a:t>www.theca.org.uk</a:t>
            </a:r>
          </a:p>
        </p:txBody>
      </p:sp>
    </p:spTree>
    <p:extLst>
      <p:ext uri="{BB962C8B-B14F-4D97-AF65-F5344CB8AC3E}">
        <p14:creationId xmlns:p14="http://schemas.microsoft.com/office/powerpoint/2010/main" val="263907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A678-E7A6-4727-ACA6-B8758DADAE90}"/>
              </a:ext>
            </a:extLst>
          </p:cNvPr>
          <p:cNvSpPr>
            <a:spLocks noGrp="1"/>
          </p:cNvSpPr>
          <p:nvPr>
            <p:ph type="title" hasCustomPrompt="1"/>
          </p:nvPr>
        </p:nvSpPr>
        <p:spPr/>
        <p:txBody>
          <a:bodyPr/>
          <a:lstStyle>
            <a:lvl1pPr>
              <a:defRPr b="1">
                <a:solidFill>
                  <a:srgbClr val="004288"/>
                </a:solidFill>
              </a:defRPr>
            </a:lvl1pPr>
          </a:lstStyle>
          <a:p>
            <a:r>
              <a:rPr lang="en-US" dirty="0"/>
              <a:t>Click to edit Slide Title</a:t>
            </a:r>
            <a:endParaRPr lang="en-GB" dirty="0"/>
          </a:p>
        </p:txBody>
      </p:sp>
      <p:sp>
        <p:nvSpPr>
          <p:cNvPr id="3" name="Content Placeholder 2">
            <a:extLst>
              <a:ext uri="{FF2B5EF4-FFF2-40B4-BE49-F238E27FC236}">
                <a16:creationId xmlns:a16="http://schemas.microsoft.com/office/drawing/2014/main" id="{F1D1FECA-35E2-43C6-8B29-A0279DAFD787}"/>
              </a:ext>
            </a:extLst>
          </p:cNvPr>
          <p:cNvSpPr>
            <a:spLocks noGrp="1"/>
          </p:cNvSpPr>
          <p:nvPr>
            <p:ph idx="1" hasCustomPrompt="1"/>
          </p:nvPr>
        </p:nvSpPr>
        <p:spPr>
          <a:xfrm>
            <a:off x="1257300" y="2247901"/>
            <a:ext cx="15773400" cy="6565799"/>
          </a:xfrm>
        </p:spPr>
        <p:txBody>
          <a:bodyPr/>
          <a:lstStyle>
            <a:lvl1pPr>
              <a:defRPr/>
            </a:lvl1pPr>
          </a:lstStyle>
          <a:p>
            <a:pPr lvl="0"/>
            <a:r>
              <a:rPr lang="en-US" dirty="0"/>
              <a:t>Click to edit Slide Content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Freeform 3">
            <a:extLst>
              <a:ext uri="{FF2B5EF4-FFF2-40B4-BE49-F238E27FC236}">
                <a16:creationId xmlns:a16="http://schemas.microsoft.com/office/drawing/2014/main" id="{F52ADA09-7F68-43BF-A6B9-6A5D1FFB8902}"/>
              </a:ext>
            </a:extLst>
          </p:cNvPr>
          <p:cNvSpPr/>
          <p:nvPr userDrawn="1"/>
        </p:nvSpPr>
        <p:spPr>
          <a:xfrm>
            <a:off x="0" y="9115200"/>
            <a:ext cx="18288000" cy="180000"/>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13" name="Freeform 5">
            <a:extLst>
              <a:ext uri="{FF2B5EF4-FFF2-40B4-BE49-F238E27FC236}">
                <a16:creationId xmlns:a16="http://schemas.microsoft.com/office/drawing/2014/main" id="{2579E8C5-BE9D-4050-B0F9-8603F3F4C95E}"/>
              </a:ext>
            </a:extLst>
          </p:cNvPr>
          <p:cNvSpPr/>
          <p:nvPr userDrawn="1"/>
        </p:nvSpPr>
        <p:spPr>
          <a:xfrm>
            <a:off x="0" y="9258300"/>
            <a:ext cx="18288000" cy="1026000"/>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dirty="0"/>
          </a:p>
        </p:txBody>
      </p:sp>
      <p:pic>
        <p:nvPicPr>
          <p:cNvPr id="15" name="Picture 7">
            <a:extLst>
              <a:ext uri="{FF2B5EF4-FFF2-40B4-BE49-F238E27FC236}">
                <a16:creationId xmlns:a16="http://schemas.microsoft.com/office/drawing/2014/main" id="{443FC811-FD9A-4628-98CF-0B8767858AC8}"/>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225806" y="9346758"/>
            <a:ext cx="853298" cy="837302"/>
          </a:xfrm>
          <a:prstGeom prst="rect">
            <a:avLst/>
          </a:prstGeom>
        </p:spPr>
      </p:pic>
      <p:sp>
        <p:nvSpPr>
          <p:cNvPr id="14" name="TextBox 13">
            <a:extLst>
              <a:ext uri="{FF2B5EF4-FFF2-40B4-BE49-F238E27FC236}">
                <a16:creationId xmlns:a16="http://schemas.microsoft.com/office/drawing/2014/main" id="{3D3C8B2C-843C-42B4-8EFF-6A9767E03B24}"/>
              </a:ext>
            </a:extLst>
          </p:cNvPr>
          <p:cNvSpPr txBox="1"/>
          <p:nvPr userDrawn="1"/>
        </p:nvSpPr>
        <p:spPr>
          <a:xfrm>
            <a:off x="6096000" y="9486900"/>
            <a:ext cx="6096000"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rPr>
              <a:t>www.theca.org.uk</a:t>
            </a:r>
          </a:p>
        </p:txBody>
      </p:sp>
      <p:pic>
        <p:nvPicPr>
          <p:cNvPr id="5" name="Picture 4" descr="Logo, company name&#10;&#10;Description automatically generated">
            <a:extLst>
              <a:ext uri="{FF2B5EF4-FFF2-40B4-BE49-F238E27FC236}">
                <a16:creationId xmlns:a16="http://schemas.microsoft.com/office/drawing/2014/main" id="{88535902-0004-5E9D-2F5F-4DBD6AAA5CFC}"/>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5840744" y="300595"/>
            <a:ext cx="2004084" cy="1965799"/>
          </a:xfrm>
          <a:prstGeom prst="rect">
            <a:avLst/>
          </a:prstGeom>
        </p:spPr>
      </p:pic>
    </p:spTree>
    <p:extLst>
      <p:ext uri="{BB962C8B-B14F-4D97-AF65-F5344CB8AC3E}">
        <p14:creationId xmlns:p14="http://schemas.microsoft.com/office/powerpoint/2010/main" val="335231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EAC35-236C-4B55-9D6A-282C7D1CE120}"/>
              </a:ext>
            </a:extLst>
          </p:cNvPr>
          <p:cNvSpPr>
            <a:spLocks noGrp="1"/>
          </p:cNvSpPr>
          <p:nvPr>
            <p:ph type="title" hasCustomPrompt="1"/>
          </p:nvPr>
        </p:nvSpPr>
        <p:spPr/>
        <p:txBody>
          <a:bodyPr/>
          <a:lstStyle>
            <a:lvl1pPr>
              <a:defRPr/>
            </a:lvl1pPr>
          </a:lstStyle>
          <a:p>
            <a:r>
              <a:rPr lang="en-US" dirty="0"/>
              <a:t>Click to edit two column title</a:t>
            </a:r>
            <a:endParaRPr lang="en-GB" dirty="0"/>
          </a:p>
        </p:txBody>
      </p:sp>
      <p:sp>
        <p:nvSpPr>
          <p:cNvPr id="3" name="Content Placeholder 2">
            <a:extLst>
              <a:ext uri="{FF2B5EF4-FFF2-40B4-BE49-F238E27FC236}">
                <a16:creationId xmlns:a16="http://schemas.microsoft.com/office/drawing/2014/main" id="{9B601CA8-80C3-4253-BEF4-FC18B8B5F72A}"/>
              </a:ext>
            </a:extLst>
          </p:cNvPr>
          <p:cNvSpPr>
            <a:spLocks noGrp="1"/>
          </p:cNvSpPr>
          <p:nvPr>
            <p:ph sz="half" idx="1"/>
          </p:nvPr>
        </p:nvSpPr>
        <p:spPr>
          <a:xfrm>
            <a:off x="1257300" y="2247902"/>
            <a:ext cx="7810500" cy="6705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CD8F05B-9EFF-4CF4-96FE-CBB50F434423}"/>
              </a:ext>
            </a:extLst>
          </p:cNvPr>
          <p:cNvSpPr>
            <a:spLocks noGrp="1"/>
          </p:cNvSpPr>
          <p:nvPr>
            <p:ph sz="half" idx="2"/>
          </p:nvPr>
        </p:nvSpPr>
        <p:spPr>
          <a:xfrm>
            <a:off x="9220200" y="2247902"/>
            <a:ext cx="7810500" cy="67055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reeform 3">
            <a:extLst>
              <a:ext uri="{FF2B5EF4-FFF2-40B4-BE49-F238E27FC236}">
                <a16:creationId xmlns:a16="http://schemas.microsoft.com/office/drawing/2014/main" id="{783E6711-93D1-47B8-BDEE-0E68058B864C}"/>
              </a:ext>
            </a:extLst>
          </p:cNvPr>
          <p:cNvSpPr/>
          <p:nvPr userDrawn="1"/>
        </p:nvSpPr>
        <p:spPr>
          <a:xfrm>
            <a:off x="0" y="9115200"/>
            <a:ext cx="18288000" cy="180000"/>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9" name="Freeform 5">
            <a:extLst>
              <a:ext uri="{FF2B5EF4-FFF2-40B4-BE49-F238E27FC236}">
                <a16:creationId xmlns:a16="http://schemas.microsoft.com/office/drawing/2014/main" id="{0B7D93CA-BA30-4569-A9CC-6506D96CB0BF}"/>
              </a:ext>
            </a:extLst>
          </p:cNvPr>
          <p:cNvSpPr/>
          <p:nvPr userDrawn="1"/>
        </p:nvSpPr>
        <p:spPr>
          <a:xfrm>
            <a:off x="0" y="9258300"/>
            <a:ext cx="18288000" cy="1026000"/>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dirty="0"/>
          </a:p>
        </p:txBody>
      </p:sp>
      <p:pic>
        <p:nvPicPr>
          <p:cNvPr id="11" name="Picture 7">
            <a:extLst>
              <a:ext uri="{FF2B5EF4-FFF2-40B4-BE49-F238E27FC236}">
                <a16:creationId xmlns:a16="http://schemas.microsoft.com/office/drawing/2014/main" id="{C78F9F0D-504B-45B8-94F0-2B6DB063034D}"/>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225806" y="9321300"/>
            <a:ext cx="917194" cy="900000"/>
          </a:xfrm>
          <a:prstGeom prst="rect">
            <a:avLst/>
          </a:prstGeom>
        </p:spPr>
      </p:pic>
      <p:pic>
        <p:nvPicPr>
          <p:cNvPr id="12" name="Picture 11">
            <a:extLst>
              <a:ext uri="{FF2B5EF4-FFF2-40B4-BE49-F238E27FC236}">
                <a16:creationId xmlns:a16="http://schemas.microsoft.com/office/drawing/2014/main" id="{C8185306-41F4-4A39-941D-114C3F6B5A9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145000" y="9315276"/>
            <a:ext cx="917213" cy="900000"/>
          </a:xfrm>
          <a:prstGeom prst="rect">
            <a:avLst/>
          </a:prstGeom>
        </p:spPr>
      </p:pic>
      <p:sp>
        <p:nvSpPr>
          <p:cNvPr id="10" name="TextBox 9">
            <a:extLst>
              <a:ext uri="{FF2B5EF4-FFF2-40B4-BE49-F238E27FC236}">
                <a16:creationId xmlns:a16="http://schemas.microsoft.com/office/drawing/2014/main" id="{2900D5B7-DBFE-47DF-9194-841CABD6781D}"/>
              </a:ext>
            </a:extLst>
          </p:cNvPr>
          <p:cNvSpPr txBox="1"/>
          <p:nvPr userDrawn="1"/>
        </p:nvSpPr>
        <p:spPr>
          <a:xfrm>
            <a:off x="6096000" y="9486900"/>
            <a:ext cx="6096000"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rPr>
              <a:t>www.theca.org.uk</a:t>
            </a:r>
          </a:p>
        </p:txBody>
      </p:sp>
    </p:spTree>
    <p:extLst>
      <p:ext uri="{BB962C8B-B14F-4D97-AF65-F5344CB8AC3E}">
        <p14:creationId xmlns:p14="http://schemas.microsoft.com/office/powerpoint/2010/main" val="173706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DB04AF10-D155-4995-B30C-AB20A0439FD5}"/>
              </a:ext>
            </a:extLst>
          </p:cNvPr>
          <p:cNvSpPr/>
          <p:nvPr userDrawn="1"/>
        </p:nvSpPr>
        <p:spPr>
          <a:xfrm>
            <a:off x="0" y="9115200"/>
            <a:ext cx="18288000" cy="180000"/>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7" name="Freeform 5">
            <a:extLst>
              <a:ext uri="{FF2B5EF4-FFF2-40B4-BE49-F238E27FC236}">
                <a16:creationId xmlns:a16="http://schemas.microsoft.com/office/drawing/2014/main" id="{AFD0349E-BA84-466F-B058-AD865184028F}"/>
              </a:ext>
            </a:extLst>
          </p:cNvPr>
          <p:cNvSpPr/>
          <p:nvPr userDrawn="1"/>
        </p:nvSpPr>
        <p:spPr>
          <a:xfrm>
            <a:off x="0" y="9258300"/>
            <a:ext cx="18288000" cy="1026000"/>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dirty="0"/>
          </a:p>
        </p:txBody>
      </p:sp>
      <p:pic>
        <p:nvPicPr>
          <p:cNvPr id="9" name="Picture 7">
            <a:extLst>
              <a:ext uri="{FF2B5EF4-FFF2-40B4-BE49-F238E27FC236}">
                <a16:creationId xmlns:a16="http://schemas.microsoft.com/office/drawing/2014/main" id="{F69ECDC0-D261-4C93-AC43-4C09B9E85070}"/>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225806" y="9321300"/>
            <a:ext cx="917194" cy="900000"/>
          </a:xfrm>
          <a:prstGeom prst="rect">
            <a:avLst/>
          </a:prstGeom>
        </p:spPr>
      </p:pic>
      <p:pic>
        <p:nvPicPr>
          <p:cNvPr id="10" name="Picture 9">
            <a:extLst>
              <a:ext uri="{FF2B5EF4-FFF2-40B4-BE49-F238E27FC236}">
                <a16:creationId xmlns:a16="http://schemas.microsoft.com/office/drawing/2014/main" id="{0880AE30-82E9-4293-A971-0C8206371B0F}"/>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145000" y="9315276"/>
            <a:ext cx="917213" cy="900000"/>
          </a:xfrm>
          <a:prstGeom prst="rect">
            <a:avLst/>
          </a:prstGeom>
        </p:spPr>
      </p:pic>
      <p:sp>
        <p:nvSpPr>
          <p:cNvPr id="8" name="TextBox 7">
            <a:extLst>
              <a:ext uri="{FF2B5EF4-FFF2-40B4-BE49-F238E27FC236}">
                <a16:creationId xmlns:a16="http://schemas.microsoft.com/office/drawing/2014/main" id="{D319C9F4-D705-473C-89BE-3CCBA4BE8594}"/>
              </a:ext>
            </a:extLst>
          </p:cNvPr>
          <p:cNvSpPr txBox="1"/>
          <p:nvPr userDrawn="1"/>
        </p:nvSpPr>
        <p:spPr>
          <a:xfrm>
            <a:off x="6096000" y="9486900"/>
            <a:ext cx="6096000"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rPr>
              <a:t>www.theca.org.uk</a:t>
            </a:r>
          </a:p>
        </p:txBody>
      </p:sp>
    </p:spTree>
    <p:extLst>
      <p:ext uri="{BB962C8B-B14F-4D97-AF65-F5344CB8AC3E}">
        <p14:creationId xmlns:p14="http://schemas.microsoft.com/office/powerpoint/2010/main" val="1604344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187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879F8-DE90-45B0-934A-03642B4E00E8}"/>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F63DD0F7-DE0A-4179-9EAF-C1FEF3F6EF23}"/>
              </a:ext>
            </a:extLst>
          </p:cNvPr>
          <p:cNvSpPr>
            <a:spLocks noGrp="1"/>
          </p:cNvSpPr>
          <p:nvPr>
            <p:ph idx="1"/>
          </p:nvPr>
        </p:nvSpPr>
        <p:spPr>
          <a:xfrm>
            <a:off x="7775575" y="685800"/>
            <a:ext cx="9258300" cy="8105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Text Placeholder 3">
            <a:extLst>
              <a:ext uri="{FF2B5EF4-FFF2-40B4-BE49-F238E27FC236}">
                <a16:creationId xmlns:a16="http://schemas.microsoft.com/office/drawing/2014/main" id="{0B9D4FF2-200D-4AD3-BE4B-98772D179A6C}"/>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reeform 3">
            <a:extLst>
              <a:ext uri="{FF2B5EF4-FFF2-40B4-BE49-F238E27FC236}">
                <a16:creationId xmlns:a16="http://schemas.microsoft.com/office/drawing/2014/main" id="{D77E5B7E-A5AD-4F85-883E-B4C45EC77B57}"/>
              </a:ext>
            </a:extLst>
          </p:cNvPr>
          <p:cNvSpPr/>
          <p:nvPr userDrawn="1"/>
        </p:nvSpPr>
        <p:spPr>
          <a:xfrm>
            <a:off x="0" y="9115200"/>
            <a:ext cx="18288000" cy="180000"/>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9" name="Freeform 5">
            <a:extLst>
              <a:ext uri="{FF2B5EF4-FFF2-40B4-BE49-F238E27FC236}">
                <a16:creationId xmlns:a16="http://schemas.microsoft.com/office/drawing/2014/main" id="{40F94AC8-F1D2-4FB4-A95B-E0DC8856552F}"/>
              </a:ext>
            </a:extLst>
          </p:cNvPr>
          <p:cNvSpPr/>
          <p:nvPr userDrawn="1"/>
        </p:nvSpPr>
        <p:spPr>
          <a:xfrm>
            <a:off x="0" y="9258300"/>
            <a:ext cx="18288000" cy="1026000"/>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dirty="0"/>
          </a:p>
        </p:txBody>
      </p:sp>
      <p:pic>
        <p:nvPicPr>
          <p:cNvPr id="11" name="Picture 7">
            <a:extLst>
              <a:ext uri="{FF2B5EF4-FFF2-40B4-BE49-F238E27FC236}">
                <a16:creationId xmlns:a16="http://schemas.microsoft.com/office/drawing/2014/main" id="{ADFFA415-3BB3-4C39-8D78-03276A982C4B}"/>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225806" y="9321300"/>
            <a:ext cx="917194" cy="900000"/>
          </a:xfrm>
          <a:prstGeom prst="rect">
            <a:avLst/>
          </a:prstGeom>
        </p:spPr>
      </p:pic>
      <p:pic>
        <p:nvPicPr>
          <p:cNvPr id="12" name="Picture 11">
            <a:extLst>
              <a:ext uri="{FF2B5EF4-FFF2-40B4-BE49-F238E27FC236}">
                <a16:creationId xmlns:a16="http://schemas.microsoft.com/office/drawing/2014/main" id="{3B5BDBCE-3888-4F1F-9094-8A1E01F6BFA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145000" y="9315276"/>
            <a:ext cx="917213" cy="900000"/>
          </a:xfrm>
          <a:prstGeom prst="rect">
            <a:avLst/>
          </a:prstGeom>
        </p:spPr>
      </p:pic>
      <p:sp>
        <p:nvSpPr>
          <p:cNvPr id="10" name="TextBox 9">
            <a:extLst>
              <a:ext uri="{FF2B5EF4-FFF2-40B4-BE49-F238E27FC236}">
                <a16:creationId xmlns:a16="http://schemas.microsoft.com/office/drawing/2014/main" id="{D0162948-CB9C-4824-906B-98E4EC9069C3}"/>
              </a:ext>
            </a:extLst>
          </p:cNvPr>
          <p:cNvSpPr txBox="1"/>
          <p:nvPr userDrawn="1"/>
        </p:nvSpPr>
        <p:spPr>
          <a:xfrm>
            <a:off x="6096000" y="9486900"/>
            <a:ext cx="6096000"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rPr>
              <a:t>www.theca.org.uk</a:t>
            </a:r>
          </a:p>
        </p:txBody>
      </p:sp>
    </p:spTree>
    <p:extLst>
      <p:ext uri="{BB962C8B-B14F-4D97-AF65-F5344CB8AC3E}">
        <p14:creationId xmlns:p14="http://schemas.microsoft.com/office/powerpoint/2010/main" val="2021304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71BE7-146A-457C-B8BA-439D740D384A}"/>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AD73265-4046-4F5B-A78B-2937EF7172E3}"/>
              </a:ext>
            </a:extLst>
          </p:cNvPr>
          <p:cNvSpPr>
            <a:spLocks noGrp="1"/>
          </p:cNvSpPr>
          <p:nvPr>
            <p:ph type="pic" idx="1"/>
          </p:nvPr>
        </p:nvSpPr>
        <p:spPr>
          <a:xfrm>
            <a:off x="7775575" y="685800"/>
            <a:ext cx="9258300" cy="8105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a:extLst>
              <a:ext uri="{FF2B5EF4-FFF2-40B4-BE49-F238E27FC236}">
                <a16:creationId xmlns:a16="http://schemas.microsoft.com/office/drawing/2014/main" id="{F86B5158-92F4-4F5E-B97D-1498D3F8BA32}"/>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reeform 3">
            <a:extLst>
              <a:ext uri="{FF2B5EF4-FFF2-40B4-BE49-F238E27FC236}">
                <a16:creationId xmlns:a16="http://schemas.microsoft.com/office/drawing/2014/main" id="{845EDBDD-2779-426C-B986-94A34D6B41D2}"/>
              </a:ext>
            </a:extLst>
          </p:cNvPr>
          <p:cNvSpPr/>
          <p:nvPr userDrawn="1"/>
        </p:nvSpPr>
        <p:spPr>
          <a:xfrm>
            <a:off x="0" y="9115200"/>
            <a:ext cx="18288000" cy="180000"/>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9" name="Freeform 5">
            <a:extLst>
              <a:ext uri="{FF2B5EF4-FFF2-40B4-BE49-F238E27FC236}">
                <a16:creationId xmlns:a16="http://schemas.microsoft.com/office/drawing/2014/main" id="{CC0A1B34-F09F-4A43-837B-83330A128A55}"/>
              </a:ext>
            </a:extLst>
          </p:cNvPr>
          <p:cNvSpPr/>
          <p:nvPr userDrawn="1"/>
        </p:nvSpPr>
        <p:spPr>
          <a:xfrm>
            <a:off x="0" y="9258300"/>
            <a:ext cx="18288000" cy="1026000"/>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dirty="0"/>
          </a:p>
        </p:txBody>
      </p:sp>
      <p:pic>
        <p:nvPicPr>
          <p:cNvPr id="11" name="Picture 7">
            <a:extLst>
              <a:ext uri="{FF2B5EF4-FFF2-40B4-BE49-F238E27FC236}">
                <a16:creationId xmlns:a16="http://schemas.microsoft.com/office/drawing/2014/main" id="{189BD1E6-756A-4E80-87E7-5E778052620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a:fillRect/>
          </a:stretch>
        </p:blipFill>
        <p:spPr>
          <a:xfrm>
            <a:off x="225806" y="9321300"/>
            <a:ext cx="917194" cy="900000"/>
          </a:xfrm>
          <a:prstGeom prst="rect">
            <a:avLst/>
          </a:prstGeom>
        </p:spPr>
      </p:pic>
      <p:pic>
        <p:nvPicPr>
          <p:cNvPr id="12" name="Picture 11">
            <a:extLst>
              <a:ext uri="{FF2B5EF4-FFF2-40B4-BE49-F238E27FC236}">
                <a16:creationId xmlns:a16="http://schemas.microsoft.com/office/drawing/2014/main" id="{B6EAE255-1622-4FB7-8E71-6852D05DB06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145000" y="9315276"/>
            <a:ext cx="917213" cy="900000"/>
          </a:xfrm>
          <a:prstGeom prst="rect">
            <a:avLst/>
          </a:prstGeom>
        </p:spPr>
      </p:pic>
      <p:sp>
        <p:nvSpPr>
          <p:cNvPr id="10" name="TextBox 9">
            <a:extLst>
              <a:ext uri="{FF2B5EF4-FFF2-40B4-BE49-F238E27FC236}">
                <a16:creationId xmlns:a16="http://schemas.microsoft.com/office/drawing/2014/main" id="{E9106897-CB83-477B-AA02-862C360B3434}"/>
              </a:ext>
            </a:extLst>
          </p:cNvPr>
          <p:cNvSpPr txBox="1"/>
          <p:nvPr userDrawn="1"/>
        </p:nvSpPr>
        <p:spPr>
          <a:xfrm>
            <a:off x="6096000" y="9486900"/>
            <a:ext cx="6096000" cy="584775"/>
          </a:xfrm>
          <a:prstGeom prst="rect">
            <a:avLst/>
          </a:prstGeom>
          <a:noFill/>
        </p:spPr>
        <p:txBody>
          <a:bodyPr wrap="square" rtlCol="0">
            <a:spAutoFit/>
          </a:bodyPr>
          <a:lstStyle/>
          <a:p>
            <a:pPr algn="ctr"/>
            <a:r>
              <a:rPr lang="en-GB" sz="3200" dirty="0">
                <a:solidFill>
                  <a:schemeClr val="bg1"/>
                </a:solidFill>
                <a:latin typeface="Trebuchet MS" panose="020B0603020202020204" pitchFamily="34" charset="0"/>
              </a:rPr>
              <a:t>www.theca.org.uk</a:t>
            </a:r>
          </a:p>
        </p:txBody>
      </p:sp>
    </p:spTree>
    <p:extLst>
      <p:ext uri="{BB962C8B-B14F-4D97-AF65-F5344CB8AC3E}">
        <p14:creationId xmlns:p14="http://schemas.microsoft.com/office/powerpoint/2010/main" val="3708755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09363E0F-9338-E3B7-7985-AED30D3D1EFB}"/>
              </a:ext>
            </a:extLst>
          </p:cNvPr>
          <p:cNvSpPr/>
          <p:nvPr userDrawn="1"/>
        </p:nvSpPr>
        <p:spPr>
          <a:xfrm>
            <a:off x="0" y="8965434"/>
            <a:ext cx="18288000" cy="1297518"/>
          </a:xfrm>
          <a:custGeom>
            <a:avLst/>
            <a:gdLst/>
            <a:ahLst/>
            <a:cxnLst/>
            <a:rect l="l" t="t" r="r" b="b"/>
            <a:pathLst>
              <a:path w="6186311" h="1703223">
                <a:moveTo>
                  <a:pt x="0" y="0"/>
                </a:moveTo>
                <a:lnTo>
                  <a:pt x="6186311" y="0"/>
                </a:lnTo>
                <a:lnTo>
                  <a:pt x="6186311" y="1703223"/>
                </a:lnTo>
                <a:lnTo>
                  <a:pt x="0" y="1703223"/>
                </a:lnTo>
                <a:close/>
              </a:path>
            </a:pathLst>
          </a:custGeom>
          <a:solidFill>
            <a:srgbClr val="004288"/>
          </a:solidFill>
        </p:spPr>
        <p:txBody>
          <a:bodyPr lIns="0" tIns="0" rIns="0" bIns="0"/>
          <a:lstStyle/>
          <a:p>
            <a:pPr algn="ctr"/>
            <a:endParaRPr lang="en-GB" sz="2700" dirty="0"/>
          </a:p>
        </p:txBody>
      </p:sp>
      <p:sp>
        <p:nvSpPr>
          <p:cNvPr id="7" name="Freeform 3">
            <a:extLst>
              <a:ext uri="{FF2B5EF4-FFF2-40B4-BE49-F238E27FC236}">
                <a16:creationId xmlns:a16="http://schemas.microsoft.com/office/drawing/2014/main" id="{05F0D83B-A9E3-75F4-6C9A-F2CE6EA154CF}"/>
              </a:ext>
            </a:extLst>
          </p:cNvPr>
          <p:cNvSpPr/>
          <p:nvPr userDrawn="1"/>
        </p:nvSpPr>
        <p:spPr>
          <a:xfrm>
            <a:off x="0" y="8750784"/>
            <a:ext cx="18288000" cy="227634"/>
          </a:xfrm>
          <a:custGeom>
            <a:avLst/>
            <a:gdLst/>
            <a:ahLst/>
            <a:cxnLst/>
            <a:rect l="l" t="t" r="r" b="b"/>
            <a:pathLst>
              <a:path w="6186311" h="1687493">
                <a:moveTo>
                  <a:pt x="0" y="0"/>
                </a:moveTo>
                <a:lnTo>
                  <a:pt x="6186311" y="0"/>
                </a:lnTo>
                <a:lnTo>
                  <a:pt x="6186311" y="1687493"/>
                </a:lnTo>
                <a:lnTo>
                  <a:pt x="0" y="1687493"/>
                </a:lnTo>
                <a:close/>
              </a:path>
            </a:pathLst>
          </a:custGeom>
          <a:solidFill>
            <a:srgbClr val="DC2F34"/>
          </a:solidFill>
        </p:spPr>
      </p:sp>
      <p:sp>
        <p:nvSpPr>
          <p:cNvPr id="9" name="TextBox 8">
            <a:extLst>
              <a:ext uri="{FF2B5EF4-FFF2-40B4-BE49-F238E27FC236}">
                <a16:creationId xmlns:a16="http://schemas.microsoft.com/office/drawing/2014/main" id="{BB47131D-3A61-ACD0-D567-169759562B32}"/>
              </a:ext>
            </a:extLst>
          </p:cNvPr>
          <p:cNvSpPr txBox="1"/>
          <p:nvPr userDrawn="1"/>
        </p:nvSpPr>
        <p:spPr>
          <a:xfrm>
            <a:off x="6096000" y="9274436"/>
            <a:ext cx="6096000" cy="646331"/>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www.theca.org.uk</a:t>
            </a:r>
          </a:p>
        </p:txBody>
      </p:sp>
      <p:pic>
        <p:nvPicPr>
          <p:cNvPr id="15" name="Picture 14" descr="Logo&#10;&#10;Description automatically generated">
            <a:extLst>
              <a:ext uri="{FF2B5EF4-FFF2-40B4-BE49-F238E27FC236}">
                <a16:creationId xmlns:a16="http://schemas.microsoft.com/office/drawing/2014/main" id="{9BC52CDD-3CD9-36D9-E985-06CF32EA3668}"/>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5948757" y="266153"/>
            <a:ext cx="2125463" cy="2084859"/>
          </a:xfrm>
          <a:prstGeom prst="rect">
            <a:avLst/>
          </a:prstGeom>
        </p:spPr>
      </p:pic>
    </p:spTree>
    <p:extLst>
      <p:ext uri="{BB962C8B-B14F-4D97-AF65-F5344CB8AC3E}">
        <p14:creationId xmlns:p14="http://schemas.microsoft.com/office/powerpoint/2010/main" val="3194921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F6052E-7898-4EA1-9911-2D656DF74265}"/>
              </a:ext>
            </a:extLst>
          </p:cNvPr>
          <p:cNvSpPr>
            <a:spLocks noGrp="1"/>
          </p:cNvSpPr>
          <p:nvPr>
            <p:ph type="title"/>
          </p:nvPr>
        </p:nvSpPr>
        <p:spPr>
          <a:xfrm>
            <a:off x="1257300" y="547689"/>
            <a:ext cx="15773400" cy="1471612"/>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488131E9-300C-4D3F-BC14-5EC464FED71D}"/>
              </a:ext>
            </a:extLst>
          </p:cNvPr>
          <p:cNvSpPr>
            <a:spLocks noGrp="1"/>
          </p:cNvSpPr>
          <p:nvPr>
            <p:ph type="body" idx="1"/>
          </p:nvPr>
        </p:nvSpPr>
        <p:spPr>
          <a:xfrm>
            <a:off x="1257300" y="2247900"/>
            <a:ext cx="15773400" cy="7018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233933657"/>
      </p:ext>
    </p:extLst>
  </p:cSld>
  <p:clrMap bg1="lt1" tx1="dk1" bg2="lt2" tx2="dk2" accent1="accent1" accent2="accent2" accent3="accent3" accent4="accent4" accent5="accent5" accent6="accent6" hlink="hlink" folHlink="folHlink"/>
  <p:sldLayoutIdLst>
    <p:sldLayoutId id="2147483659" r:id="rId1"/>
    <p:sldLayoutId id="2147483658" r:id="rId2"/>
    <p:sldLayoutId id="2147483660"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p:titleStyle>
    <p:bodyStyle>
      <a:lvl1pPr marL="540000" indent="-540000" algn="l" defTabSz="914400" rtl="0" eaLnBrk="1" latinLnBrk="0" hangingPunct="1">
        <a:lnSpc>
          <a:spcPct val="100000"/>
        </a:lnSpc>
        <a:spcBef>
          <a:spcPts val="1200"/>
        </a:spcBef>
        <a:buFont typeface="Wingdings" panose="05000000000000000000" pitchFamily="2" charset="2"/>
        <a:buChar char="Ø"/>
        <a:defRPr sz="3600" kern="1200">
          <a:solidFill>
            <a:schemeClr val="tx1"/>
          </a:solidFill>
          <a:latin typeface="Trebuchet MS" panose="020B0603020202020204" pitchFamily="34" charset="0"/>
          <a:ea typeface="+mn-ea"/>
          <a:cs typeface="+mn-cs"/>
        </a:defRPr>
      </a:lvl1pPr>
      <a:lvl2pPr marL="900000" indent="-360000" algn="l" defTabSz="914400" rtl="0" eaLnBrk="1" latinLnBrk="0" hangingPunct="1">
        <a:lnSpc>
          <a:spcPct val="100000"/>
        </a:lnSpc>
        <a:spcBef>
          <a:spcPts val="3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2pPr>
      <a:lvl3pPr marL="1231900" indent="-342900"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3pPr>
      <a:lvl4pPr marL="1543050" indent="-339725"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4pPr>
      <a:lvl5pPr marL="1866900" indent="-339725"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gif"/><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jpeg"/><Relationship Id="rId4" Type="http://schemas.openxmlformats.org/officeDocument/2006/relationships/image" Target="../media/image31.png"/><Relationship Id="rId9"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media/image59.jpeg"/><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88.jpeg"/><Relationship Id="rId4" Type="http://schemas.openxmlformats.org/officeDocument/2006/relationships/image" Target="../media/image87.jpeg"/></Relationships>
</file>

<file path=ppt/slides/_rels/slide3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101.png"/><Relationship Id="rId4" Type="http://schemas.openxmlformats.org/officeDocument/2006/relationships/image" Target="../media/image100.png"/></Relationships>
</file>

<file path=ppt/slides/_rels/slide3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1.xml"/><Relationship Id="rId1" Type="http://schemas.openxmlformats.org/officeDocument/2006/relationships/slideLayout" Target="../slideLayouts/slideLayout8.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jpeg"/></Relationships>
</file>

<file path=ppt/slides/_rels/slide4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2.xml"/><Relationship Id="rId1" Type="http://schemas.openxmlformats.org/officeDocument/2006/relationships/slideLayout" Target="../slideLayouts/slideLayout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4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3.xml"/><Relationship Id="rId1" Type="http://schemas.openxmlformats.org/officeDocument/2006/relationships/slideLayout" Target="../slideLayouts/slideLayout8.xml"/><Relationship Id="rId5" Type="http://schemas.openxmlformats.org/officeDocument/2006/relationships/image" Target="../media/image117.jpeg"/><Relationship Id="rId4" Type="http://schemas.openxmlformats.org/officeDocument/2006/relationships/image" Target="../media/image11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121.JPG"/><Relationship Id="rId4" Type="http://schemas.openxmlformats.org/officeDocument/2006/relationships/image" Target="../media/image120.jpeg"/></Relationships>
</file>

<file path=ppt/slides/_rels/slide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125.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F75F8-6F72-D5A4-8268-CC8EC10DBC07}"/>
              </a:ext>
            </a:extLst>
          </p:cNvPr>
          <p:cNvSpPr>
            <a:spLocks noGrp="1"/>
          </p:cNvSpPr>
          <p:nvPr>
            <p:ph type="title"/>
          </p:nvPr>
        </p:nvSpPr>
        <p:spPr>
          <a:xfrm>
            <a:off x="988181" y="2328733"/>
            <a:ext cx="16311636" cy="2047452"/>
          </a:xfrm>
        </p:spPr>
        <p:txBody>
          <a:bodyPr>
            <a:noAutofit/>
          </a:bodyPr>
          <a:lstStyle/>
          <a:p>
            <a:pPr algn="ctr">
              <a:lnSpc>
                <a:spcPct val="100000"/>
              </a:lnSpc>
            </a:pPr>
            <a:r>
              <a:rPr lang="en-GB" sz="8000" dirty="0"/>
              <a:t>An Introduction to the</a:t>
            </a:r>
            <a:br>
              <a:rPr lang="en-GB" sz="8000" dirty="0"/>
            </a:br>
            <a:r>
              <a:rPr lang="en-GB" sz="8000" dirty="0"/>
              <a:t>Cruising Association</a:t>
            </a:r>
            <a:endParaRPr lang="en-GB" sz="8000" b="0" dirty="0"/>
          </a:p>
        </p:txBody>
      </p:sp>
      <p:sp>
        <p:nvSpPr>
          <p:cNvPr id="14" name="TextBox 13">
            <a:extLst>
              <a:ext uri="{FF2B5EF4-FFF2-40B4-BE49-F238E27FC236}">
                <a16:creationId xmlns:a16="http://schemas.microsoft.com/office/drawing/2014/main" id="{FE8A19C5-A9D4-B7CF-DAAC-0DF6A9B245FF}"/>
              </a:ext>
            </a:extLst>
          </p:cNvPr>
          <p:cNvSpPr txBox="1"/>
          <p:nvPr/>
        </p:nvSpPr>
        <p:spPr>
          <a:xfrm>
            <a:off x="4538273" y="4949465"/>
            <a:ext cx="9166484" cy="369332"/>
          </a:xfrm>
          <a:prstGeom prst="rect">
            <a:avLst/>
          </a:prstGeom>
          <a:noFill/>
        </p:spPr>
        <p:txBody>
          <a:bodyPr wrap="square">
            <a:spAutoFit/>
          </a:bodyPr>
          <a:lstStyle/>
          <a:p>
            <a:endParaRPr lang="en-GB" dirty="0"/>
          </a:p>
        </p:txBody>
      </p:sp>
      <p:pic>
        <p:nvPicPr>
          <p:cNvPr id="4" name="Picture 3" descr="A collage of several boats&#10;&#10;Description automatically generated">
            <a:extLst>
              <a:ext uri="{FF2B5EF4-FFF2-40B4-BE49-F238E27FC236}">
                <a16:creationId xmlns:a16="http://schemas.microsoft.com/office/drawing/2014/main" id="{D589AA62-A1CF-2916-290D-167C8E103340}"/>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14515" y="5359524"/>
            <a:ext cx="8858967" cy="5778294"/>
          </a:xfrm>
          <a:prstGeom prst="rect">
            <a:avLst/>
          </a:prstGeom>
        </p:spPr>
      </p:pic>
    </p:spTree>
    <p:extLst>
      <p:ext uri="{BB962C8B-B14F-4D97-AF65-F5344CB8AC3E}">
        <p14:creationId xmlns:p14="http://schemas.microsoft.com/office/powerpoint/2010/main" val="856307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484A3D4-1706-E3F0-F910-6394E06B0C5C}"/>
              </a:ext>
            </a:extLst>
          </p:cNvPr>
          <p:cNvSpPr txBox="1"/>
          <p:nvPr/>
        </p:nvSpPr>
        <p:spPr>
          <a:xfrm>
            <a:off x="575048" y="895028"/>
            <a:ext cx="5904656" cy="923330"/>
          </a:xfrm>
          <a:prstGeom prst="rect">
            <a:avLst/>
          </a:prstGeom>
          <a:noFill/>
        </p:spPr>
        <p:txBody>
          <a:bodyPr wrap="square" rtlCol="0">
            <a:spAutoFit/>
          </a:bodyPr>
          <a:lstStyle/>
          <a:p>
            <a:r>
              <a:rPr lang="en-GB" sz="5400" b="1" dirty="0">
                <a:solidFill>
                  <a:srgbClr val="004288"/>
                </a:solidFill>
                <a:latin typeface="Trebuchet MS" panose="020B0603020202020204" pitchFamily="34" charset="0"/>
              </a:rPr>
              <a:t>1994 – CA House</a:t>
            </a:r>
          </a:p>
        </p:txBody>
      </p:sp>
      <p:pic>
        <p:nvPicPr>
          <p:cNvPr id="7" name="Picture 6">
            <a:extLst>
              <a:ext uri="{FF2B5EF4-FFF2-40B4-BE49-F238E27FC236}">
                <a16:creationId xmlns:a16="http://schemas.microsoft.com/office/drawing/2014/main" id="{5E999476-7978-0DAF-A347-8095300D68E3}"/>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p:blipFill>
        <p:spPr>
          <a:xfrm>
            <a:off x="8711953" y="2801856"/>
            <a:ext cx="8784976" cy="5287516"/>
          </a:xfrm>
          <a:prstGeom prst="rect">
            <a:avLst/>
          </a:prstGeom>
        </p:spPr>
      </p:pic>
      <p:pic>
        <p:nvPicPr>
          <p:cNvPr id="4" name="Picture 3" descr="A building under construction with scaffolding&#10;&#10;Description automatically generated">
            <a:extLst>
              <a:ext uri="{FF2B5EF4-FFF2-40B4-BE49-F238E27FC236}">
                <a16:creationId xmlns:a16="http://schemas.microsoft.com/office/drawing/2014/main" id="{2EB43831-EE99-785F-C3FF-A361FFB040E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23119" y="2801856"/>
            <a:ext cx="6752087" cy="5287516"/>
          </a:xfrm>
          <a:prstGeom prst="rect">
            <a:avLst/>
          </a:prstGeom>
        </p:spPr>
      </p:pic>
    </p:spTree>
    <p:extLst>
      <p:ext uri="{BB962C8B-B14F-4D97-AF65-F5344CB8AC3E}">
        <p14:creationId xmlns:p14="http://schemas.microsoft.com/office/powerpoint/2010/main" val="2677697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B303585-1D26-19B0-20A0-06E39E8BB5BA}"/>
              </a:ext>
            </a:extLst>
          </p:cNvPr>
          <p:cNvSpPr/>
          <p:nvPr/>
        </p:nvSpPr>
        <p:spPr>
          <a:xfrm>
            <a:off x="15840744" y="102939"/>
            <a:ext cx="2304256" cy="25202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descr="A blue and red logo&#10;&#10;Description automatically generated">
            <a:extLst>
              <a:ext uri="{FF2B5EF4-FFF2-40B4-BE49-F238E27FC236}">
                <a16:creationId xmlns:a16="http://schemas.microsoft.com/office/drawing/2014/main" id="{24CE6B9A-C752-D8AD-8027-65D15886A7B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982895" y="265064"/>
            <a:ext cx="2133912" cy="2088232"/>
          </a:xfrm>
          <a:prstGeom prst="rect">
            <a:avLst/>
          </a:prstGeom>
        </p:spPr>
      </p:pic>
      <p:pic>
        <p:nvPicPr>
          <p:cNvPr id="5" name="Picture 4" descr="A room with a large table and shelves with books&#10;&#10;Description automatically generated">
            <a:extLst>
              <a:ext uri="{FF2B5EF4-FFF2-40B4-BE49-F238E27FC236}">
                <a16:creationId xmlns:a16="http://schemas.microsoft.com/office/drawing/2014/main" id="{BFE04A60-34D8-32D5-5A88-53906AC789D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7135" y="2855820"/>
            <a:ext cx="10057417" cy="5380718"/>
          </a:xfrm>
          <a:prstGeom prst="rect">
            <a:avLst/>
          </a:prstGeom>
          <a:ln>
            <a:solidFill>
              <a:schemeClr val="tx1"/>
            </a:solidFill>
          </a:ln>
          <a:effectLst/>
        </p:spPr>
      </p:pic>
      <p:sp>
        <p:nvSpPr>
          <p:cNvPr id="6" name="Content Placeholder 1">
            <a:extLst>
              <a:ext uri="{FF2B5EF4-FFF2-40B4-BE49-F238E27FC236}">
                <a16:creationId xmlns:a16="http://schemas.microsoft.com/office/drawing/2014/main" id="{A6287166-945E-4D4A-BF9D-C6CCECDF35B8}"/>
              </a:ext>
            </a:extLst>
          </p:cNvPr>
          <p:cNvSpPr txBox="1">
            <a:spLocks/>
          </p:cNvSpPr>
          <p:nvPr/>
        </p:nvSpPr>
        <p:spPr>
          <a:xfrm>
            <a:off x="1256400" y="1591132"/>
            <a:ext cx="16061432" cy="6527007"/>
          </a:xfrm>
          <a:prstGeom prst="rect">
            <a:avLst/>
          </a:prstGeom>
        </p:spPr>
        <p:txBody>
          <a:bodyPr vert="horz" lIns="91440" tIns="45720" rIns="91440" bIns="45720" rtlCol="0">
            <a:noAutofit/>
          </a:bodyPr>
          <a:lstStyle>
            <a:lvl1pPr marL="540000" indent="-540000" algn="l" defTabSz="914400" rtl="0" eaLnBrk="1" latinLnBrk="0" hangingPunct="1">
              <a:lnSpc>
                <a:spcPct val="100000"/>
              </a:lnSpc>
              <a:spcBef>
                <a:spcPts val="1200"/>
              </a:spcBef>
              <a:buFont typeface="Wingdings" panose="05000000000000000000" pitchFamily="2" charset="2"/>
              <a:buChar char="Ø"/>
              <a:defRPr sz="3600" kern="1200">
                <a:solidFill>
                  <a:schemeClr val="tx1"/>
                </a:solidFill>
                <a:latin typeface="Trebuchet MS" panose="020B0603020202020204" pitchFamily="34" charset="0"/>
                <a:ea typeface="+mn-ea"/>
                <a:cs typeface="+mn-cs"/>
              </a:defRPr>
            </a:lvl1pPr>
            <a:lvl2pPr marL="900000" indent="-360000" algn="l" defTabSz="914400" rtl="0" eaLnBrk="1" latinLnBrk="0" hangingPunct="1">
              <a:lnSpc>
                <a:spcPct val="100000"/>
              </a:lnSpc>
              <a:spcBef>
                <a:spcPts val="3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2pPr>
            <a:lvl3pPr marL="1231900" indent="-342900"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3pPr>
            <a:lvl4pPr marL="1543050" indent="-339725"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4pPr>
            <a:lvl5pPr marL="1866900" indent="-339725"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Home to the world’s largest maritime library</a:t>
            </a:r>
            <a:br>
              <a:rPr lang="en-GB" sz="4000" dirty="0">
                <a:latin typeface="Bliss" panose="02000506030000020004" pitchFamily="50" charset="0"/>
              </a:rPr>
            </a:br>
            <a:endParaRPr lang="en-GB" sz="4000" dirty="0">
              <a:latin typeface="Bliss" panose="02000506030000020004" pitchFamily="50" charset="0"/>
            </a:endParaRPr>
          </a:p>
        </p:txBody>
      </p:sp>
      <p:sp>
        <p:nvSpPr>
          <p:cNvPr id="7" name="Title 3">
            <a:extLst>
              <a:ext uri="{FF2B5EF4-FFF2-40B4-BE49-F238E27FC236}">
                <a16:creationId xmlns:a16="http://schemas.microsoft.com/office/drawing/2014/main" id="{B71CEE65-68CE-4E32-2CBC-EBCCDA44D5AD}"/>
              </a:ext>
            </a:extLst>
          </p:cNvPr>
          <p:cNvSpPr txBox="1">
            <a:spLocks/>
          </p:cNvSpPr>
          <p:nvPr/>
        </p:nvSpPr>
        <p:spPr>
          <a:xfrm>
            <a:off x="1256400" y="28800"/>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CA House</a:t>
            </a:r>
            <a:endParaRPr lang="en-GB" sz="5400" dirty="0">
              <a:solidFill>
                <a:schemeClr val="accent1">
                  <a:lumMod val="75000"/>
                </a:schemeClr>
              </a:solidFill>
            </a:endParaRPr>
          </a:p>
        </p:txBody>
      </p:sp>
      <p:pic>
        <p:nvPicPr>
          <p:cNvPr id="10" name="Picture 9" descr="A shelf of books in a library&#10;&#10;Description automatically generated">
            <a:extLst>
              <a:ext uri="{FF2B5EF4-FFF2-40B4-BE49-F238E27FC236}">
                <a16:creationId xmlns:a16="http://schemas.microsoft.com/office/drawing/2014/main" id="{8EC2C4B7-DB38-D30F-089E-0245915A7DD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084241" y="2855820"/>
            <a:ext cx="3401441" cy="2551080"/>
          </a:xfrm>
          <a:prstGeom prst="rect">
            <a:avLst/>
          </a:prstGeom>
          <a:ln>
            <a:solidFill>
              <a:schemeClr val="tx1"/>
            </a:solidFill>
          </a:ln>
          <a:effectLst/>
        </p:spPr>
      </p:pic>
      <p:pic>
        <p:nvPicPr>
          <p:cNvPr id="13" name="Picture 12" descr="A shelf with books and a display case&#10;&#10;Description automatically generated">
            <a:extLst>
              <a:ext uri="{FF2B5EF4-FFF2-40B4-BE49-F238E27FC236}">
                <a16:creationId xmlns:a16="http://schemas.microsoft.com/office/drawing/2014/main" id="{D8F49F72-3831-698D-7769-7C268537FF49}"/>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2096328" y="5685458"/>
            <a:ext cx="3401441" cy="2551080"/>
          </a:xfrm>
          <a:prstGeom prst="rect">
            <a:avLst/>
          </a:prstGeom>
          <a:ln>
            <a:solidFill>
              <a:schemeClr val="tx1"/>
            </a:solidFill>
          </a:ln>
          <a:effectLst/>
        </p:spPr>
      </p:pic>
    </p:spTree>
    <p:extLst>
      <p:ext uri="{BB962C8B-B14F-4D97-AF65-F5344CB8AC3E}">
        <p14:creationId xmlns:p14="http://schemas.microsoft.com/office/powerpoint/2010/main" val="26272058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9BECA5-C731-3AD2-A12F-F2AE51B0D689}"/>
              </a:ext>
            </a:extLst>
          </p:cNvPr>
          <p:cNvPicPr>
            <a:picLocks noGrp="1" noChangeAspect="1"/>
          </p:cNvPicPr>
          <p:nvPr>
            <p:ph type="pic" idx="4294967295"/>
          </p:nvPr>
        </p:nvPicPr>
        <p:blipFill>
          <a:blip r:embed="rId3" cstate="email">
            <a:extLst>
              <a:ext uri="{28A0092B-C50C-407E-A947-70E740481C1C}">
                <a14:useLocalDpi xmlns:a14="http://schemas.microsoft.com/office/drawing/2010/main" val="0"/>
              </a:ext>
            </a:extLst>
          </a:blip>
          <a:srcRect/>
          <a:stretch/>
        </p:blipFill>
        <p:spPr>
          <a:xfrm>
            <a:off x="11448256" y="2839244"/>
            <a:ext cx="5904656" cy="5081695"/>
          </a:xfrm>
          <a:custGeom>
            <a:avLst/>
            <a:gdLst/>
            <a:ahLst/>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a:noFill/>
        </p:spPr>
      </p:pic>
      <p:sp>
        <p:nvSpPr>
          <p:cNvPr id="2" name="Title 1">
            <a:extLst>
              <a:ext uri="{FF2B5EF4-FFF2-40B4-BE49-F238E27FC236}">
                <a16:creationId xmlns:a16="http://schemas.microsoft.com/office/drawing/2014/main" id="{25DCA870-8801-91D2-3121-384E7D73D45C}"/>
              </a:ext>
            </a:extLst>
          </p:cNvPr>
          <p:cNvSpPr>
            <a:spLocks noGrp="1"/>
          </p:cNvSpPr>
          <p:nvPr>
            <p:ph type="title" idx="4294967295"/>
          </p:nvPr>
        </p:nvSpPr>
        <p:spPr>
          <a:xfrm>
            <a:off x="647056" y="-833164"/>
            <a:ext cx="5897563" cy="2400301"/>
          </a:xfrm>
        </p:spPr>
        <p:txBody>
          <a:bodyPr vert="horz" lIns="91440" tIns="45720" rIns="91440" bIns="45720" rtlCol="0" anchor="b">
            <a:normAutofit/>
          </a:bodyPr>
          <a:lstStyle/>
          <a:p>
            <a:r>
              <a:rPr lang="en-US" sz="5400"/>
              <a:t>The CA Today</a:t>
            </a:r>
            <a:endParaRPr lang="en-US" sz="5400" dirty="0"/>
          </a:p>
        </p:txBody>
      </p:sp>
      <p:sp>
        <p:nvSpPr>
          <p:cNvPr id="3" name="TextBox 2">
            <a:extLst>
              <a:ext uri="{FF2B5EF4-FFF2-40B4-BE49-F238E27FC236}">
                <a16:creationId xmlns:a16="http://schemas.microsoft.com/office/drawing/2014/main" id="{89986456-192A-E0A3-3A70-C06E7588F3B6}"/>
              </a:ext>
            </a:extLst>
          </p:cNvPr>
          <p:cNvSpPr txBox="1"/>
          <p:nvPr/>
        </p:nvSpPr>
        <p:spPr>
          <a:xfrm>
            <a:off x="791072" y="2841576"/>
            <a:ext cx="10945215" cy="6552728"/>
          </a:xfrm>
          <a:prstGeom prst="rect">
            <a:avLst/>
          </a:prstGeom>
        </p:spPr>
        <p:txBody>
          <a:bodyPr vert="horz" lIns="91440" tIns="45720" rIns="91440" bIns="45720" rtlCol="0">
            <a:noAutofit/>
          </a:bodyPr>
          <a:lstStyle/>
          <a:p>
            <a:pPr marL="457200" indent="-457200">
              <a:spcBef>
                <a:spcPts val="1200"/>
              </a:spcBef>
              <a:buFont typeface="Arial" panose="020B0604020202020204" pitchFamily="34" charset="0"/>
              <a:buChar char="•"/>
            </a:pPr>
            <a:r>
              <a:rPr lang="en-US" sz="3200" kern="1200" dirty="0">
                <a:latin typeface="Trebuchet MS" panose="020B0603020202020204" pitchFamily="34" charset="0"/>
                <a:ea typeface="+mn-ea"/>
                <a:cs typeface="+mn-cs"/>
              </a:rPr>
              <a:t>The UK’s leading organisation for cruising sailors and motorboaters</a:t>
            </a:r>
          </a:p>
          <a:p>
            <a:pPr marL="457200" indent="-457200">
              <a:spcBef>
                <a:spcPts val="1200"/>
              </a:spcBef>
              <a:buFont typeface="Arial" panose="020B0604020202020204" pitchFamily="34" charset="0"/>
              <a:buChar char="•"/>
            </a:pPr>
            <a:r>
              <a:rPr lang="en-US" sz="3200" kern="1200" dirty="0">
                <a:latin typeface="Trebuchet MS" panose="020B0603020202020204" pitchFamily="34" charset="0"/>
                <a:ea typeface="+mn-ea"/>
                <a:cs typeface="+mn-cs"/>
              </a:rPr>
              <a:t>Limited Company run by a Council</a:t>
            </a:r>
          </a:p>
          <a:p>
            <a:pPr marL="457200" indent="-457200">
              <a:spcBef>
                <a:spcPts val="1200"/>
              </a:spcBef>
              <a:buFont typeface="Arial" panose="020B0604020202020204" pitchFamily="34" charset="0"/>
              <a:buChar char="•"/>
            </a:pPr>
            <a:r>
              <a:rPr lang="en-US" sz="3200" kern="1200" dirty="0">
                <a:latin typeface="Trebuchet MS" panose="020B0603020202020204" pitchFamily="34" charset="0"/>
                <a:ea typeface="+mn-ea"/>
                <a:cs typeface="+mn-cs"/>
              </a:rPr>
              <a:t>Small permanent staff in Limehouse headed by Chief Operating Officer</a:t>
            </a:r>
          </a:p>
          <a:p>
            <a:pPr marL="457200" indent="-457200">
              <a:spcBef>
                <a:spcPts val="1200"/>
              </a:spcBef>
              <a:buFont typeface="Arial" panose="020B0604020202020204" pitchFamily="34" charset="0"/>
              <a:buChar char="•"/>
            </a:pPr>
            <a:r>
              <a:rPr lang="en-US" sz="3200" kern="1200" dirty="0">
                <a:latin typeface="Trebuchet MS" panose="020B0603020202020204" pitchFamily="34" charset="0"/>
                <a:ea typeface="+mn-ea"/>
                <a:cs typeface="+mn-cs"/>
              </a:rPr>
              <a:t>200+ volunteer roles / c150 active volunteers</a:t>
            </a:r>
          </a:p>
          <a:p>
            <a:pPr marL="457200" indent="-457200">
              <a:spcBef>
                <a:spcPts val="1200"/>
              </a:spcBef>
              <a:buFont typeface="Arial" panose="020B0604020202020204" pitchFamily="34" charset="0"/>
              <a:buChar char="•"/>
            </a:pPr>
            <a:r>
              <a:rPr lang="en-US" sz="3200" kern="1200" dirty="0">
                <a:latin typeface="Trebuchet MS" panose="020B0603020202020204" pitchFamily="34" charset="0"/>
                <a:ea typeface="+mn-ea"/>
                <a:cs typeface="+mn-cs"/>
              </a:rPr>
              <a:t>6</a:t>
            </a:r>
            <a:r>
              <a:rPr lang="en-US" sz="3200" dirty="0">
                <a:latin typeface="Trebuchet MS" panose="020B0603020202020204" pitchFamily="34" charset="0"/>
              </a:rPr>
              <a:t>3</a:t>
            </a:r>
            <a:r>
              <a:rPr lang="en-US" sz="3200" kern="1200" dirty="0">
                <a:latin typeface="Trebuchet MS" panose="020B0603020202020204" pitchFamily="34" charset="0"/>
                <a:ea typeface="+mn-ea"/>
                <a:cs typeface="+mn-cs"/>
              </a:rPr>
              <a:t>00+ members</a:t>
            </a:r>
          </a:p>
          <a:p>
            <a:pPr marL="457200" indent="-457200">
              <a:spcBef>
                <a:spcPts val="1200"/>
              </a:spcBef>
              <a:buFont typeface="Arial" panose="020B0604020202020204" pitchFamily="34" charset="0"/>
              <a:buChar char="•"/>
            </a:pPr>
            <a:r>
              <a:rPr lang="en-US" sz="3200" kern="1200" dirty="0">
                <a:latin typeface="Trebuchet MS" panose="020B0603020202020204" pitchFamily="34" charset="0"/>
                <a:ea typeface="+mn-ea"/>
                <a:cs typeface="+mn-cs"/>
              </a:rPr>
              <a:t>Turnover of c£1 million / year</a:t>
            </a:r>
            <a:endParaRPr lang="en-US" sz="3600" kern="1200" dirty="0">
              <a:latin typeface="Trebuchet MS" panose="020B0603020202020204" pitchFamily="34" charset="0"/>
              <a:ea typeface="+mn-ea"/>
              <a:cs typeface="+mn-cs"/>
            </a:endParaRPr>
          </a:p>
        </p:txBody>
      </p:sp>
    </p:spTree>
    <p:extLst>
      <p:ext uri="{BB962C8B-B14F-4D97-AF65-F5344CB8AC3E}">
        <p14:creationId xmlns:p14="http://schemas.microsoft.com/office/powerpoint/2010/main" val="3266044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271792" y="2371192"/>
            <a:ext cx="8316924" cy="5544616"/>
          </a:xfrm>
          <a:prstGeom prst="rect">
            <a:avLst/>
          </a:prstGeom>
          <a:ln>
            <a:solidFill>
              <a:schemeClr val="tx1"/>
            </a:solidFill>
          </a:ln>
          <a:effectLst/>
          <a:extLst>
            <a:ext uri="{909E8E84-426E-40DD-AFC4-6F175D3DCCD1}">
              <a14:hiddenFill xmlns:a14="http://schemas.microsoft.com/office/drawing/2010/main">
                <a:solidFill>
                  <a:schemeClr val="accent1"/>
                </a:solidFill>
              </a14:hiddenFill>
            </a:ext>
          </a:extLst>
        </p:spPr>
      </p:pic>
      <p:sp>
        <p:nvSpPr>
          <p:cNvPr id="3" name="Title 3">
            <a:extLst>
              <a:ext uri="{FF2B5EF4-FFF2-40B4-BE49-F238E27FC236}">
                <a16:creationId xmlns:a16="http://schemas.microsoft.com/office/drawing/2014/main" id="{A2127948-6B49-4585-1D0E-320D703BFDEE}"/>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110</a:t>
            </a:r>
            <a:r>
              <a:rPr lang="en-GB" sz="5400" baseline="30000" dirty="0"/>
              <a:t>th</a:t>
            </a:r>
            <a:r>
              <a:rPr lang="en-GB" sz="5400" dirty="0"/>
              <a:t> Anniversary - 2019</a:t>
            </a:r>
            <a:endParaRPr lang="en-GB" sz="5400" dirty="0">
              <a:solidFill>
                <a:schemeClr val="accent1">
                  <a:lumMod val="75000"/>
                </a:schemeClr>
              </a:solidFill>
            </a:endParaRPr>
          </a:p>
        </p:txBody>
      </p:sp>
      <p:sp>
        <p:nvSpPr>
          <p:cNvPr id="4" name="TextBox 3">
            <a:extLst>
              <a:ext uri="{FF2B5EF4-FFF2-40B4-BE49-F238E27FC236}">
                <a16:creationId xmlns:a16="http://schemas.microsoft.com/office/drawing/2014/main" id="{B6EB04BA-7AC1-7356-64D2-FCD5EE0B05D1}"/>
              </a:ext>
            </a:extLst>
          </p:cNvPr>
          <p:cNvSpPr txBox="1"/>
          <p:nvPr/>
        </p:nvSpPr>
        <p:spPr>
          <a:xfrm>
            <a:off x="1511152" y="2810466"/>
            <a:ext cx="5760640" cy="4154984"/>
          </a:xfrm>
          <a:prstGeom prst="rect">
            <a:avLst/>
          </a:prstGeom>
          <a:noFill/>
        </p:spPr>
        <p:txBody>
          <a:bodyPr wrap="square" rtlCol="0">
            <a:spAutoFit/>
          </a:bodyPr>
          <a:lstStyle/>
          <a:p>
            <a:r>
              <a:rPr lang="en-GB" sz="3200" b="1" dirty="0">
                <a:latin typeface="Trebuchet MS" panose="020B0603020202020204" pitchFamily="34" charset="0"/>
              </a:rPr>
              <a:t>HRH The Princess Royal </a:t>
            </a:r>
          </a:p>
          <a:p>
            <a:r>
              <a:rPr lang="en-GB" sz="3200" b="1" dirty="0">
                <a:latin typeface="Trebuchet MS" panose="020B0603020202020204" pitchFamily="34" charset="0"/>
              </a:rPr>
              <a:t>CA Honorary Member</a:t>
            </a:r>
          </a:p>
          <a:p>
            <a:r>
              <a:rPr lang="en-GB" sz="3600" b="1" dirty="0">
                <a:latin typeface="Trebuchet MS" panose="020B0603020202020204" pitchFamily="34" charset="0"/>
              </a:rPr>
              <a:t>-</a:t>
            </a:r>
          </a:p>
          <a:p>
            <a:r>
              <a:rPr lang="en-GB" sz="3200" b="1" dirty="0">
                <a:latin typeface="Trebuchet MS" panose="020B0603020202020204" pitchFamily="34" charset="0"/>
              </a:rPr>
              <a:t>Sir Robin Knox-Johnston </a:t>
            </a:r>
          </a:p>
          <a:p>
            <a:r>
              <a:rPr lang="en-GB" sz="3200" b="1" dirty="0">
                <a:latin typeface="Trebuchet MS" panose="020B0603020202020204" pitchFamily="34" charset="0"/>
              </a:rPr>
              <a:t>CA Patron</a:t>
            </a:r>
          </a:p>
          <a:p>
            <a:r>
              <a:rPr lang="en-GB" sz="3600" b="1" dirty="0">
                <a:latin typeface="Trebuchet MS" panose="020B0603020202020204" pitchFamily="34" charset="0"/>
              </a:rPr>
              <a:t>-</a:t>
            </a:r>
          </a:p>
          <a:p>
            <a:r>
              <a:rPr lang="en-GB" sz="3200" b="1" dirty="0">
                <a:latin typeface="Trebuchet MS" panose="020B0603020202020204" pitchFamily="34" charset="0"/>
              </a:rPr>
              <a:t>Julian Dussek  </a:t>
            </a:r>
          </a:p>
          <a:p>
            <a:r>
              <a:rPr lang="en-GB" sz="3200" b="1" dirty="0">
                <a:latin typeface="Trebuchet MS" panose="020B0603020202020204" pitchFamily="34" charset="0"/>
              </a:rPr>
              <a:t>CA President 2018-2021</a:t>
            </a:r>
          </a:p>
        </p:txBody>
      </p:sp>
    </p:spTree>
    <p:extLst>
      <p:ext uri="{BB962C8B-B14F-4D97-AF65-F5344CB8AC3E}">
        <p14:creationId xmlns:p14="http://schemas.microsoft.com/office/powerpoint/2010/main" val="779698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lphin jumping out of the water&#10;&#10;Description automatically generated">
            <a:extLst>
              <a:ext uri="{FF2B5EF4-FFF2-40B4-BE49-F238E27FC236}">
                <a16:creationId xmlns:a16="http://schemas.microsoft.com/office/drawing/2014/main" id="{C087FA70-33E7-72F7-8BCA-4CB2B54D18C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954572" y="3640420"/>
            <a:ext cx="7927771" cy="4455407"/>
          </a:xfrm>
          <a:prstGeom prst="rect">
            <a:avLst/>
          </a:prstGeom>
        </p:spPr>
      </p:pic>
      <p:sp>
        <p:nvSpPr>
          <p:cNvPr id="4" name="Rectangle 3">
            <a:extLst>
              <a:ext uri="{FF2B5EF4-FFF2-40B4-BE49-F238E27FC236}">
                <a16:creationId xmlns:a16="http://schemas.microsoft.com/office/drawing/2014/main" id="{515455EB-3ADE-413D-1A1D-8A8064DA961E}"/>
              </a:ext>
            </a:extLst>
          </p:cNvPr>
          <p:cNvSpPr/>
          <p:nvPr/>
        </p:nvSpPr>
        <p:spPr>
          <a:xfrm>
            <a:off x="11016208" y="3199284"/>
            <a:ext cx="2016224" cy="52719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AC636D93-DD58-09DC-D36B-3E12D635EA72}"/>
              </a:ext>
            </a:extLst>
          </p:cNvPr>
          <p:cNvSpPr txBox="1"/>
          <p:nvPr/>
        </p:nvSpPr>
        <p:spPr>
          <a:xfrm>
            <a:off x="1257300" y="1615108"/>
            <a:ext cx="17030700" cy="8222764"/>
          </a:xfrm>
          <a:prstGeom prst="rect">
            <a:avLst/>
          </a:prstGeom>
          <a:noFill/>
        </p:spPr>
        <p:txBody>
          <a:bodyPr wrap="square" rtlCol="0">
            <a:spAutoFit/>
          </a:bodyPr>
          <a:lstStyle/>
          <a:p>
            <a:pPr marL="620713" indent="-620713">
              <a:spcBef>
                <a:spcPts val="200"/>
              </a:spcBef>
              <a:buFont typeface="Arial" panose="020B0604020202020204" pitchFamily="34" charset="0"/>
              <a:buChar char="•"/>
            </a:pPr>
            <a:r>
              <a:rPr lang="en-GB" sz="3400" dirty="0">
                <a:latin typeface="Trebuchet MS" panose="020B0603020202020204" pitchFamily="34" charset="0"/>
              </a:rPr>
              <a:t>Yearly Cruising Almanac produced with Imray</a:t>
            </a:r>
          </a:p>
          <a:p>
            <a:pPr marL="620713" indent="-620713">
              <a:spcBef>
                <a:spcPts val="200"/>
              </a:spcBef>
              <a:buFont typeface="Arial" panose="020B0604020202020204" pitchFamily="34" charset="0"/>
              <a:buChar char="•"/>
            </a:pPr>
            <a:r>
              <a:rPr lang="en-GB" sz="3400" dirty="0">
                <a:latin typeface="Trebuchet MS" panose="020B0603020202020204" pitchFamily="34" charset="0"/>
              </a:rPr>
              <a:t>Extensive library, charts and pilot books</a:t>
            </a:r>
          </a:p>
          <a:p>
            <a:pPr marL="620713" indent="-620713">
              <a:spcBef>
                <a:spcPts val="200"/>
              </a:spcBef>
              <a:buFont typeface="Arial" panose="020B0604020202020204" pitchFamily="34" charset="0"/>
              <a:buChar char="•"/>
            </a:pPr>
            <a:r>
              <a:rPr lang="en-GB" sz="3400" dirty="0">
                <a:latin typeface="Trebuchet MS" panose="020B0603020202020204" pitchFamily="34" charset="0"/>
              </a:rPr>
              <a:t>8 regional Cruising Sections and 9 Local Sections – events, rallies &amp; cruises</a:t>
            </a:r>
          </a:p>
          <a:p>
            <a:pPr marL="620713" indent="-620713">
              <a:spcBef>
                <a:spcPts val="200"/>
              </a:spcBef>
              <a:buFont typeface="Arial" panose="020B0604020202020204" pitchFamily="34" charset="0"/>
              <a:buChar char="•"/>
            </a:pPr>
            <a:r>
              <a:rPr lang="en-GB" sz="3400" dirty="0">
                <a:latin typeface="Trebuchet MS" panose="020B0603020202020204" pitchFamily="34" charset="0"/>
              </a:rPr>
              <a:t>Regulatory &amp; Technical Services (RATS) Group advice</a:t>
            </a:r>
          </a:p>
          <a:p>
            <a:pPr marL="620713" indent="-620713">
              <a:spcBef>
                <a:spcPts val="200"/>
              </a:spcBef>
              <a:buFont typeface="Arial" panose="020B0604020202020204" pitchFamily="34" charset="0"/>
              <a:buChar char="•"/>
            </a:pPr>
            <a:r>
              <a:rPr lang="en-GB" sz="3400" dirty="0">
                <a:latin typeface="Trebuchet MS" panose="020B0603020202020204" pitchFamily="34" charset="0"/>
              </a:rPr>
              <a:t>CAptain’s Mate</a:t>
            </a:r>
          </a:p>
          <a:p>
            <a:pPr marL="620713" indent="-620713">
              <a:spcBef>
                <a:spcPts val="200"/>
              </a:spcBef>
              <a:buFont typeface="Arial" panose="020B0604020202020204" pitchFamily="34" charset="0"/>
              <a:buChar char="•"/>
            </a:pPr>
            <a:r>
              <a:rPr lang="en-GB" sz="3400" dirty="0">
                <a:latin typeface="Trebuchet MS" panose="020B0603020202020204" pitchFamily="34" charset="0"/>
              </a:rPr>
              <a:t>Honorary Local Representatives</a:t>
            </a:r>
          </a:p>
          <a:p>
            <a:pPr marL="620713" indent="-620713">
              <a:spcBef>
                <a:spcPts val="200"/>
              </a:spcBef>
              <a:buFont typeface="Arial" panose="020B0604020202020204" pitchFamily="34" charset="0"/>
              <a:buChar char="•"/>
            </a:pPr>
            <a:r>
              <a:rPr lang="en-GB" sz="3400" dirty="0">
                <a:latin typeface="Trebuchet MS" panose="020B0603020202020204" pitchFamily="34" charset="0"/>
              </a:rPr>
              <a:t>Crewing Service</a:t>
            </a:r>
          </a:p>
          <a:p>
            <a:pPr marL="620713" indent="-620713">
              <a:spcBef>
                <a:spcPts val="200"/>
              </a:spcBef>
              <a:buFont typeface="Arial" panose="020B0604020202020204" pitchFamily="34" charset="0"/>
              <a:buChar char="•"/>
            </a:pPr>
            <a:r>
              <a:rPr lang="en-GB" sz="3400" dirty="0">
                <a:latin typeface="Trebuchet MS" panose="020B0603020202020204" pitchFamily="34" charset="0"/>
              </a:rPr>
              <a:t>CA House - galley, cabins, lecture room, library</a:t>
            </a:r>
          </a:p>
          <a:p>
            <a:pPr marL="620713" indent="-620713">
              <a:spcBef>
                <a:spcPts val="200"/>
              </a:spcBef>
              <a:buFont typeface="Arial" panose="020B0604020202020204" pitchFamily="34" charset="0"/>
              <a:buChar char="•"/>
            </a:pPr>
            <a:r>
              <a:rPr lang="en-GB" sz="3400" dirty="0">
                <a:latin typeface="Trebuchet MS" panose="020B0603020202020204" pitchFamily="34" charset="0"/>
              </a:rPr>
              <a:t>Extensive discounts worldwide</a:t>
            </a:r>
          </a:p>
          <a:p>
            <a:pPr marL="620713" indent="-620713">
              <a:spcBef>
                <a:spcPts val="200"/>
              </a:spcBef>
              <a:buFont typeface="Arial" panose="020B0604020202020204" pitchFamily="34" charset="0"/>
              <a:buChar char="•"/>
            </a:pPr>
            <a:r>
              <a:rPr lang="en-GB" sz="3400" i="1" dirty="0">
                <a:latin typeface="Trebuchet MS" panose="020B0603020202020204" pitchFamily="34" charset="0"/>
              </a:rPr>
              <a:t>Cruising</a:t>
            </a:r>
            <a:r>
              <a:rPr lang="en-GB" sz="3400" dirty="0">
                <a:latin typeface="Trebuchet MS" panose="020B0603020202020204" pitchFamily="34" charset="0"/>
              </a:rPr>
              <a:t> magazine quarterly and monthly e-newsletters</a:t>
            </a:r>
          </a:p>
          <a:p>
            <a:pPr marL="620713" indent="-620713">
              <a:spcBef>
                <a:spcPts val="200"/>
              </a:spcBef>
              <a:buFont typeface="Arial" panose="020B0604020202020204" pitchFamily="34" charset="0"/>
              <a:buChar char="•"/>
            </a:pPr>
            <a:r>
              <a:rPr lang="en-GB" sz="3400" dirty="0">
                <a:latin typeface="Trebuchet MS" panose="020B0603020202020204" pitchFamily="34" charset="0"/>
              </a:rPr>
              <a:t>Online Cruising Advice and Forums</a:t>
            </a:r>
          </a:p>
          <a:p>
            <a:pPr marL="620713" indent="-620713">
              <a:spcBef>
                <a:spcPts val="200"/>
              </a:spcBef>
              <a:buFont typeface="Arial" panose="020B0604020202020204" pitchFamily="34" charset="0"/>
              <a:buChar char="•"/>
            </a:pPr>
            <a:r>
              <a:rPr lang="en-GB" sz="3400" i="1" dirty="0">
                <a:latin typeface="Trebuchet MS" panose="020B0603020202020204" pitchFamily="34" charset="0"/>
              </a:rPr>
              <a:t>and much more …</a:t>
            </a:r>
          </a:p>
          <a:p>
            <a:pPr marL="285750" indent="-285750">
              <a:buFont typeface="Arial" panose="020B0604020202020204" pitchFamily="34" charset="0"/>
              <a:buChar char="•"/>
            </a:pPr>
            <a:endParaRPr lang="en-GB" sz="3400" dirty="0">
              <a:latin typeface="Trebuchet MS" panose="020B0603020202020204" pitchFamily="34" charset="0"/>
            </a:endParaRPr>
          </a:p>
          <a:p>
            <a:pPr marL="285750" indent="-285750">
              <a:buFont typeface="Arial" panose="020B0604020202020204" pitchFamily="34" charset="0"/>
              <a:buChar char="•"/>
            </a:pPr>
            <a:endParaRPr lang="en-GB" sz="3400" dirty="0">
              <a:latin typeface="Trebuchet MS" panose="020B0603020202020204" pitchFamily="34" charset="0"/>
            </a:endParaRPr>
          </a:p>
          <a:p>
            <a:pPr marL="285750" indent="-285750">
              <a:buFont typeface="Arial" panose="020B0604020202020204" pitchFamily="34" charset="0"/>
              <a:buChar char="•"/>
            </a:pPr>
            <a:endParaRPr lang="en-GB" sz="3400" dirty="0">
              <a:latin typeface="Trebuchet MS" panose="020B0603020202020204" pitchFamily="34" charset="0"/>
            </a:endParaRPr>
          </a:p>
        </p:txBody>
      </p:sp>
      <p:sp>
        <p:nvSpPr>
          <p:cNvPr id="5" name="Title 3">
            <a:extLst>
              <a:ext uri="{FF2B5EF4-FFF2-40B4-BE49-F238E27FC236}">
                <a16:creationId xmlns:a16="http://schemas.microsoft.com/office/drawing/2014/main" id="{B8EB132B-1FF4-7FDA-1CD4-CAD8F69B5421}"/>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a:t>What the CA provides to members</a:t>
            </a:r>
            <a:endParaRPr lang="en-GB" sz="5400" dirty="0">
              <a:solidFill>
                <a:schemeClr val="accent1">
                  <a:lumMod val="75000"/>
                </a:schemeClr>
              </a:solidFill>
            </a:endParaRPr>
          </a:p>
        </p:txBody>
      </p:sp>
    </p:spTree>
    <p:extLst>
      <p:ext uri="{BB962C8B-B14F-4D97-AF65-F5344CB8AC3E}">
        <p14:creationId xmlns:p14="http://schemas.microsoft.com/office/powerpoint/2010/main" val="781963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generated with very high confidence">
            <a:extLst>
              <a:ext uri="{FF2B5EF4-FFF2-40B4-BE49-F238E27FC236}">
                <a16:creationId xmlns:a16="http://schemas.microsoft.com/office/drawing/2014/main" id="{90EDD71B-35BC-EB76-040F-616EF09D389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94419" y="1621581"/>
            <a:ext cx="7761549" cy="6764792"/>
          </a:xfrm>
          <a:prstGeom prst="rect">
            <a:avLst/>
          </a:prstGeom>
          <a:ln>
            <a:solidFill>
              <a:schemeClr val="tx1"/>
            </a:solidFill>
          </a:ln>
          <a:effectLst/>
        </p:spPr>
      </p:pic>
      <p:pic>
        <p:nvPicPr>
          <p:cNvPr id="4" name="Picture 3">
            <a:extLst>
              <a:ext uri="{FF2B5EF4-FFF2-40B4-BE49-F238E27FC236}">
                <a16:creationId xmlns:a16="http://schemas.microsoft.com/office/drawing/2014/main" id="{40B01FF7-E729-ECE4-E2D2-33B215370DD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360024" y="2711113"/>
            <a:ext cx="7771510" cy="4880659"/>
          </a:xfrm>
          <a:prstGeom prst="rect">
            <a:avLst/>
          </a:prstGeom>
        </p:spPr>
      </p:pic>
      <p:pic>
        <p:nvPicPr>
          <p:cNvPr id="7" name="Picture 6">
            <a:extLst>
              <a:ext uri="{FF2B5EF4-FFF2-40B4-BE49-F238E27FC236}">
                <a16:creationId xmlns:a16="http://schemas.microsoft.com/office/drawing/2014/main" id="{AC26C130-35A6-31F2-D583-C2BF8686181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376248" y="2738155"/>
            <a:ext cx="5618696" cy="4781609"/>
          </a:xfrm>
          <a:prstGeom prst="rect">
            <a:avLst/>
          </a:prstGeom>
          <a:ln>
            <a:solidFill>
              <a:schemeClr val="tx1"/>
            </a:solidFill>
          </a:ln>
          <a:effectLst/>
        </p:spPr>
      </p:pic>
      <p:sp>
        <p:nvSpPr>
          <p:cNvPr id="8" name="Title 3">
            <a:extLst>
              <a:ext uri="{FF2B5EF4-FFF2-40B4-BE49-F238E27FC236}">
                <a16:creationId xmlns:a16="http://schemas.microsoft.com/office/drawing/2014/main" id="{FDBD516A-CACE-90F1-E3DF-D5EB57326CD3}"/>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Cruising and Local Sections</a:t>
            </a:r>
            <a:endParaRPr lang="en-GB" sz="5400" dirty="0">
              <a:solidFill>
                <a:schemeClr val="accent1">
                  <a:lumMod val="75000"/>
                </a:schemeClr>
              </a:solidFill>
            </a:endParaRPr>
          </a:p>
        </p:txBody>
      </p:sp>
      <p:sp>
        <p:nvSpPr>
          <p:cNvPr id="9" name="TextBox 8">
            <a:extLst>
              <a:ext uri="{FF2B5EF4-FFF2-40B4-BE49-F238E27FC236}">
                <a16:creationId xmlns:a16="http://schemas.microsoft.com/office/drawing/2014/main" id="{0BB64BF8-5179-328F-0041-8FC8175FB64E}"/>
              </a:ext>
            </a:extLst>
          </p:cNvPr>
          <p:cNvSpPr txBox="1"/>
          <p:nvPr/>
        </p:nvSpPr>
        <p:spPr>
          <a:xfrm>
            <a:off x="1094419" y="1615108"/>
            <a:ext cx="5400600" cy="646331"/>
          </a:xfrm>
          <a:prstGeom prst="rect">
            <a:avLst/>
          </a:prstGeom>
          <a:noFill/>
        </p:spPr>
        <p:txBody>
          <a:bodyPr wrap="square" rtlCol="0">
            <a:spAutoFit/>
          </a:bodyPr>
          <a:lstStyle/>
          <a:p>
            <a:r>
              <a:rPr lang="en-GB" sz="3600" b="1" dirty="0">
                <a:solidFill>
                  <a:srgbClr val="004288"/>
                </a:solidFill>
                <a:latin typeface="Trebuchet MS" panose="020B0603020202020204" pitchFamily="34" charset="0"/>
                <a:ea typeface="+mj-ea"/>
                <a:cs typeface="+mj-cs"/>
              </a:rPr>
              <a:t>Cruising</a:t>
            </a:r>
          </a:p>
        </p:txBody>
      </p:sp>
      <p:sp>
        <p:nvSpPr>
          <p:cNvPr id="10" name="TextBox 9">
            <a:extLst>
              <a:ext uri="{FF2B5EF4-FFF2-40B4-BE49-F238E27FC236}">
                <a16:creationId xmlns:a16="http://schemas.microsoft.com/office/drawing/2014/main" id="{C4459BA7-E1FC-3C31-CD86-2C1C9951E615}"/>
              </a:ext>
            </a:extLst>
          </p:cNvPr>
          <p:cNvSpPr txBox="1"/>
          <p:nvPr/>
        </p:nvSpPr>
        <p:spPr>
          <a:xfrm>
            <a:off x="11376248" y="2696969"/>
            <a:ext cx="5400600" cy="646331"/>
          </a:xfrm>
          <a:prstGeom prst="rect">
            <a:avLst/>
          </a:prstGeom>
          <a:noFill/>
        </p:spPr>
        <p:txBody>
          <a:bodyPr wrap="square" rtlCol="0">
            <a:spAutoFit/>
          </a:bodyPr>
          <a:lstStyle/>
          <a:p>
            <a:r>
              <a:rPr lang="en-GB" sz="3600" b="1" dirty="0">
                <a:solidFill>
                  <a:srgbClr val="004288"/>
                </a:solidFill>
                <a:latin typeface="Trebuchet MS" panose="020B0603020202020204" pitchFamily="34" charset="0"/>
                <a:ea typeface="+mj-ea"/>
                <a:cs typeface="+mj-cs"/>
              </a:rPr>
              <a:t>Local</a:t>
            </a:r>
          </a:p>
        </p:txBody>
      </p:sp>
    </p:spTree>
    <p:extLst>
      <p:ext uri="{BB962C8B-B14F-4D97-AF65-F5344CB8AC3E}">
        <p14:creationId xmlns:p14="http://schemas.microsoft.com/office/powerpoint/2010/main" val="34013201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99D16F-207E-4FAE-BEEF-F9850D92254D}"/>
              </a:ext>
            </a:extLst>
          </p:cNvPr>
          <p:cNvSpPr>
            <a:spLocks noGrp="1"/>
          </p:cNvSpPr>
          <p:nvPr>
            <p:ph idx="4294967295"/>
          </p:nvPr>
        </p:nvSpPr>
        <p:spPr>
          <a:xfrm>
            <a:off x="1257300" y="1908000"/>
            <a:ext cx="14295412" cy="6527007"/>
          </a:xfrm>
        </p:spPr>
        <p:txBody>
          <a:bodyPr>
            <a:normAutofit/>
          </a:bodyPr>
          <a:lstStyle/>
          <a:p>
            <a:pPr marL="0" indent="0">
              <a:buNone/>
            </a:pPr>
            <a:r>
              <a:rPr lang="en-GB" dirty="0">
                <a:solidFill>
                  <a:srgbClr val="004288"/>
                </a:solidFill>
              </a:rPr>
              <a:t>Baltic, Biscay, Bluewater, Celtic, Channel, European Inland Waterways, Mediterranean, North Sea</a:t>
            </a:r>
          </a:p>
          <a:p>
            <a:pPr marL="0" indent="0">
              <a:buNone/>
            </a:pPr>
            <a:r>
              <a:rPr lang="en-GB" dirty="0"/>
              <a:t>Responsible for supporting members in their cruising waters, with:</a:t>
            </a:r>
          </a:p>
          <a:p>
            <a:pPr marL="0" indent="-619125">
              <a:buFont typeface="Arial" panose="020B0604020202020204" pitchFamily="34" charset="0"/>
              <a:buChar char="•"/>
            </a:pPr>
            <a:r>
              <a:rPr lang="en-GB" dirty="0"/>
              <a:t>Cruising Guides</a:t>
            </a:r>
          </a:p>
          <a:p>
            <a:pPr marL="0" indent="-619125">
              <a:buFont typeface="Arial" panose="020B0604020202020204" pitchFamily="34" charset="0"/>
              <a:buChar char="•"/>
            </a:pPr>
            <a:r>
              <a:rPr lang="en-GB" dirty="0"/>
              <a:t>Information Days</a:t>
            </a:r>
          </a:p>
          <a:p>
            <a:pPr marL="0" indent="-619125">
              <a:buFont typeface="Arial" panose="020B0604020202020204" pitchFamily="34" charset="0"/>
              <a:buChar char="•"/>
            </a:pPr>
            <a:r>
              <a:rPr lang="en-GB" dirty="0"/>
              <a:t>Meets/Rallies</a:t>
            </a:r>
          </a:p>
          <a:p>
            <a:pPr marL="0" indent="-619125">
              <a:buFont typeface="Arial" panose="020B0604020202020204" pitchFamily="34" charset="0"/>
              <a:buChar char="•"/>
            </a:pPr>
            <a:r>
              <a:rPr lang="en-GB" dirty="0"/>
              <a:t>Cruising Information </a:t>
            </a:r>
          </a:p>
          <a:p>
            <a:pPr marL="0" indent="-619125">
              <a:buFont typeface="Arial" panose="020B0604020202020204" pitchFamily="34" charset="0"/>
              <a:buChar char="•"/>
            </a:pPr>
            <a:r>
              <a:rPr lang="en-GB" dirty="0"/>
              <a:t>Edit Cruising reports</a:t>
            </a:r>
          </a:p>
        </p:txBody>
      </p:sp>
      <p:sp>
        <p:nvSpPr>
          <p:cNvPr id="4" name="Title 3">
            <a:extLst>
              <a:ext uri="{FF2B5EF4-FFF2-40B4-BE49-F238E27FC236}">
                <a16:creationId xmlns:a16="http://schemas.microsoft.com/office/drawing/2014/main" id="{F8589450-63B4-865E-19CA-959E36B98A5C}"/>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Cruising Sections</a:t>
            </a:r>
            <a:endParaRPr lang="en-GB" sz="5400" dirty="0">
              <a:solidFill>
                <a:schemeClr val="accent1">
                  <a:lumMod val="75000"/>
                </a:schemeClr>
              </a:solidFill>
            </a:endParaRPr>
          </a:p>
        </p:txBody>
      </p:sp>
      <p:pic>
        <p:nvPicPr>
          <p:cNvPr id="5" name="Picture 4">
            <a:extLst>
              <a:ext uri="{FF2B5EF4-FFF2-40B4-BE49-F238E27FC236}">
                <a16:creationId xmlns:a16="http://schemas.microsoft.com/office/drawing/2014/main" id="{7517EF78-DAD2-CAD9-F15E-7ABDAFCCEF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0800" y="6077184"/>
            <a:ext cx="1951200" cy="1951200"/>
          </a:xfrm>
          <a:prstGeom prst="rect">
            <a:avLst/>
          </a:prstGeom>
        </p:spPr>
      </p:pic>
      <p:pic>
        <p:nvPicPr>
          <p:cNvPr id="6" name="Picture 5">
            <a:extLst>
              <a:ext uri="{FF2B5EF4-FFF2-40B4-BE49-F238E27FC236}">
                <a16:creationId xmlns:a16="http://schemas.microsoft.com/office/drawing/2014/main" id="{F4EC999B-71E6-92EF-4C42-0C4905C70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31619" y="3919794"/>
            <a:ext cx="1952741" cy="1952741"/>
          </a:xfrm>
          <a:prstGeom prst="rect">
            <a:avLst/>
          </a:prstGeom>
        </p:spPr>
      </p:pic>
      <p:pic>
        <p:nvPicPr>
          <p:cNvPr id="8" name="Picture 7" descr="A blue and white globe with text&#10;&#10;Description automatically generated">
            <a:extLst>
              <a:ext uri="{FF2B5EF4-FFF2-40B4-BE49-F238E27FC236}">
                <a16:creationId xmlns:a16="http://schemas.microsoft.com/office/drawing/2014/main" id="{0577D9D9-74CC-117C-3BDF-0446C505827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5015600" y="6075764"/>
            <a:ext cx="1951200" cy="1951200"/>
          </a:xfrm>
          <a:prstGeom prst="rect">
            <a:avLst/>
          </a:prstGeom>
        </p:spPr>
      </p:pic>
      <p:pic>
        <p:nvPicPr>
          <p:cNvPr id="10" name="Picture 9" descr="A blue and white globe with a map of europe&#10;&#10;Description automatically generated">
            <a:extLst>
              <a:ext uri="{FF2B5EF4-FFF2-40B4-BE49-F238E27FC236}">
                <a16:creationId xmlns:a16="http://schemas.microsoft.com/office/drawing/2014/main" id="{E5465BAD-500B-450F-D870-6CF2159F77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1562" y="3919794"/>
            <a:ext cx="1963787" cy="1951200"/>
          </a:xfrm>
          <a:prstGeom prst="rect">
            <a:avLst/>
          </a:prstGeom>
        </p:spPr>
      </p:pic>
      <p:pic>
        <p:nvPicPr>
          <p:cNvPr id="12" name="Picture 11" descr="A blue circle with dolphins in the center&#10;&#10;Description automatically generated">
            <a:extLst>
              <a:ext uri="{FF2B5EF4-FFF2-40B4-BE49-F238E27FC236}">
                <a16:creationId xmlns:a16="http://schemas.microsoft.com/office/drawing/2014/main" id="{2978BAD8-ACB8-8F2F-494F-019FD52649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37416" y="3919364"/>
            <a:ext cx="1951200" cy="1951200"/>
          </a:xfrm>
          <a:prstGeom prst="rect">
            <a:avLst/>
          </a:prstGeom>
        </p:spPr>
      </p:pic>
      <p:pic>
        <p:nvPicPr>
          <p:cNvPr id="14" name="Picture 13" descr="A green circle with a map in it&#10;&#10;Description automatically generated">
            <a:extLst>
              <a:ext uri="{FF2B5EF4-FFF2-40B4-BE49-F238E27FC236}">
                <a16:creationId xmlns:a16="http://schemas.microsoft.com/office/drawing/2014/main" id="{5AD8D18C-0BC9-E7DC-60A6-F823D046134C}"/>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15013748" y="3919364"/>
            <a:ext cx="1952742" cy="1952742"/>
          </a:xfrm>
          <a:prstGeom prst="rect">
            <a:avLst/>
          </a:prstGeom>
        </p:spPr>
      </p:pic>
      <p:pic>
        <p:nvPicPr>
          <p:cNvPr id="16" name="Picture 15" descr="A logo with red and blue colors&#10;&#10;Description automatically generated">
            <a:extLst>
              <a:ext uri="{FF2B5EF4-FFF2-40B4-BE49-F238E27FC236}">
                <a16:creationId xmlns:a16="http://schemas.microsoft.com/office/drawing/2014/main" id="{3FCAFC4A-8F9E-0338-917D-32A9E0E209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32800" y="6075764"/>
            <a:ext cx="1951200" cy="1951200"/>
          </a:xfrm>
          <a:prstGeom prst="rect">
            <a:avLst/>
          </a:prstGeom>
        </p:spPr>
      </p:pic>
      <p:pic>
        <p:nvPicPr>
          <p:cNvPr id="19" name="Picture 18">
            <a:extLst>
              <a:ext uri="{FF2B5EF4-FFF2-40B4-BE49-F238E27FC236}">
                <a16:creationId xmlns:a16="http://schemas.microsoft.com/office/drawing/2014/main" id="{57EEEFE6-32ED-2AA4-3604-0CA53A4F19FE}"/>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12736800" y="6075764"/>
            <a:ext cx="2010844" cy="1951200"/>
          </a:xfrm>
          <a:prstGeom prst="rect">
            <a:avLst/>
          </a:prstGeom>
        </p:spPr>
      </p:pic>
    </p:spTree>
    <p:extLst>
      <p:ext uri="{BB962C8B-B14F-4D97-AF65-F5344CB8AC3E}">
        <p14:creationId xmlns:p14="http://schemas.microsoft.com/office/powerpoint/2010/main" val="4227690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ook cover of a river with a bridge and a building&#10;&#10;Description automatically generated">
            <a:extLst>
              <a:ext uri="{FF2B5EF4-FFF2-40B4-BE49-F238E27FC236}">
                <a16:creationId xmlns:a16="http://schemas.microsoft.com/office/drawing/2014/main" id="{703E16CB-E4E4-6D9F-0253-6939267668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86306" y="1803293"/>
            <a:ext cx="4494733" cy="6352980"/>
          </a:xfrm>
          <a:prstGeom prst="rect">
            <a:avLst/>
          </a:prstGeom>
          <a:ln>
            <a:solidFill>
              <a:schemeClr val="tx1"/>
            </a:solidFill>
          </a:ln>
          <a:effectLst/>
        </p:spPr>
      </p:pic>
      <p:sp>
        <p:nvSpPr>
          <p:cNvPr id="4" name="Title 3">
            <a:extLst>
              <a:ext uri="{FF2B5EF4-FFF2-40B4-BE49-F238E27FC236}">
                <a16:creationId xmlns:a16="http://schemas.microsoft.com/office/drawing/2014/main" id="{AC3B0106-7720-751C-E3F1-CBEBDFB9E898}"/>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Cruising Sections</a:t>
            </a:r>
            <a:endParaRPr lang="en-GB" sz="5400" dirty="0">
              <a:solidFill>
                <a:schemeClr val="accent1">
                  <a:lumMod val="75000"/>
                </a:schemeClr>
              </a:solidFill>
            </a:endParaRPr>
          </a:p>
        </p:txBody>
      </p:sp>
      <p:pic>
        <p:nvPicPr>
          <p:cNvPr id="6" name="Picture 5" descr="A group of boats in a canal&#10;&#10;Description automatically generated">
            <a:extLst>
              <a:ext uri="{FF2B5EF4-FFF2-40B4-BE49-F238E27FC236}">
                <a16:creationId xmlns:a16="http://schemas.microsoft.com/office/drawing/2014/main" id="{9EF94D16-2452-3AB5-1BD6-8A0003DBBE26}"/>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46960" y="1544631"/>
            <a:ext cx="2291843" cy="3240000"/>
          </a:xfrm>
          <a:prstGeom prst="rect">
            <a:avLst/>
          </a:prstGeom>
          <a:ln>
            <a:solidFill>
              <a:schemeClr val="tx1"/>
            </a:solidFill>
          </a:ln>
          <a:effectLst/>
        </p:spPr>
      </p:pic>
      <p:pic>
        <p:nvPicPr>
          <p:cNvPr id="8" name="Picture 7" descr="A book cover of a boat on a river&#10;&#10;Description automatically generated">
            <a:extLst>
              <a:ext uri="{FF2B5EF4-FFF2-40B4-BE49-F238E27FC236}">
                <a16:creationId xmlns:a16="http://schemas.microsoft.com/office/drawing/2014/main" id="{810273FC-5A91-92ED-F8BD-A50F9C6C98A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988454" y="1544631"/>
            <a:ext cx="2290909" cy="3240000"/>
          </a:xfrm>
          <a:prstGeom prst="rect">
            <a:avLst/>
          </a:prstGeom>
          <a:ln>
            <a:solidFill>
              <a:schemeClr val="tx1"/>
            </a:solidFill>
          </a:ln>
          <a:effectLst/>
        </p:spPr>
      </p:pic>
      <p:pic>
        <p:nvPicPr>
          <p:cNvPr id="10" name="Picture 9" descr="A book cover of a boat&#10;&#10;Description automatically generated">
            <a:extLst>
              <a:ext uri="{FF2B5EF4-FFF2-40B4-BE49-F238E27FC236}">
                <a16:creationId xmlns:a16="http://schemas.microsoft.com/office/drawing/2014/main" id="{D22C96F8-9125-DFE0-80EC-C05122EE588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448800" y="1542211"/>
            <a:ext cx="2267712" cy="3205886"/>
          </a:xfrm>
          <a:prstGeom prst="rect">
            <a:avLst/>
          </a:prstGeom>
          <a:ln>
            <a:solidFill>
              <a:schemeClr val="tx1"/>
            </a:solidFill>
          </a:ln>
          <a:effectLst/>
        </p:spPr>
      </p:pic>
      <p:sp>
        <p:nvSpPr>
          <p:cNvPr id="13" name="AutoShape 4">
            <a:extLst>
              <a:ext uri="{FF2B5EF4-FFF2-40B4-BE49-F238E27FC236}">
                <a16:creationId xmlns:a16="http://schemas.microsoft.com/office/drawing/2014/main" id="{649D53B2-C022-CEE2-0517-6112CE23675D}"/>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4" name="AutoShape 6">
            <a:extLst>
              <a:ext uri="{FF2B5EF4-FFF2-40B4-BE49-F238E27FC236}">
                <a16:creationId xmlns:a16="http://schemas.microsoft.com/office/drawing/2014/main" id="{748E3BCB-4F71-76C9-5343-764EEFC71B8A}"/>
              </a:ext>
            </a:extLst>
          </p:cNvPr>
          <p:cNvSpPr>
            <a:spLocks noChangeAspect="1" noChangeArrowheads="1"/>
          </p:cNvSpPr>
          <p:nvPr/>
        </p:nvSpPr>
        <p:spPr bwMode="auto">
          <a:xfrm>
            <a:off x="9144000" y="51435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7" name="Picture 16">
            <a:extLst>
              <a:ext uri="{FF2B5EF4-FFF2-40B4-BE49-F238E27FC236}">
                <a16:creationId xmlns:a16="http://schemas.microsoft.com/office/drawing/2014/main" id="{4F7A0657-79C4-93CA-2017-BCDF76169D4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839744" y="5085289"/>
            <a:ext cx="2461517" cy="3254209"/>
          </a:xfrm>
          <a:prstGeom prst="rect">
            <a:avLst/>
          </a:prstGeom>
          <a:ln>
            <a:solidFill>
              <a:schemeClr val="tx1"/>
            </a:solidFill>
          </a:ln>
          <a:effectLst/>
        </p:spPr>
      </p:pic>
      <p:sp>
        <p:nvSpPr>
          <p:cNvPr id="18" name="AutoShape 10">
            <a:extLst>
              <a:ext uri="{FF2B5EF4-FFF2-40B4-BE49-F238E27FC236}">
                <a16:creationId xmlns:a16="http://schemas.microsoft.com/office/drawing/2014/main" id="{BBDB909C-26F0-DDAC-87BC-7BBCAFF6398D}"/>
              </a:ext>
            </a:extLst>
          </p:cNvPr>
          <p:cNvSpPr>
            <a:spLocks noChangeAspect="1" noChangeArrowheads="1"/>
          </p:cNvSpPr>
          <p:nvPr/>
        </p:nvSpPr>
        <p:spPr bwMode="auto">
          <a:xfrm>
            <a:off x="9296400" y="52959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20" name="Picture 19">
            <a:extLst>
              <a:ext uri="{FF2B5EF4-FFF2-40B4-BE49-F238E27FC236}">
                <a16:creationId xmlns:a16="http://schemas.microsoft.com/office/drawing/2014/main" id="{91652685-E66A-4F61-639D-0FD108E2250F}"/>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453661" y="5085290"/>
            <a:ext cx="2301005" cy="3240000"/>
          </a:xfrm>
          <a:prstGeom prst="rect">
            <a:avLst/>
          </a:prstGeom>
          <a:ln>
            <a:solidFill>
              <a:schemeClr val="tx1"/>
            </a:solidFill>
          </a:ln>
          <a:effectLst/>
        </p:spPr>
      </p:pic>
      <p:pic>
        <p:nvPicPr>
          <p:cNvPr id="24" name="Picture 23">
            <a:extLst>
              <a:ext uri="{FF2B5EF4-FFF2-40B4-BE49-F238E27FC236}">
                <a16:creationId xmlns:a16="http://schemas.microsoft.com/office/drawing/2014/main" id="{09C8AD3C-11C0-AC19-4FDA-9EC918863AB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2004140" y="5080541"/>
            <a:ext cx="2297394" cy="3276000"/>
          </a:xfrm>
          <a:prstGeom prst="rect">
            <a:avLst/>
          </a:prstGeom>
          <a:ln>
            <a:solidFill>
              <a:schemeClr val="tx1"/>
            </a:solidFill>
          </a:ln>
          <a:effectLst/>
        </p:spPr>
      </p:pic>
    </p:spTree>
    <p:extLst>
      <p:ext uri="{BB962C8B-B14F-4D97-AF65-F5344CB8AC3E}">
        <p14:creationId xmlns:p14="http://schemas.microsoft.com/office/powerpoint/2010/main" val="3659422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D6846D-A14F-565E-76CB-7B90FED2D297}"/>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687616" y="574341"/>
            <a:ext cx="6753398" cy="4350349"/>
          </a:xfrm>
          <a:prstGeom prst="rect">
            <a:avLst/>
          </a:prstGeom>
          <a:ln>
            <a:solidFill>
              <a:schemeClr val="tx1"/>
            </a:solidFill>
          </a:ln>
          <a:effectLst/>
        </p:spPr>
      </p:pic>
      <p:sp>
        <p:nvSpPr>
          <p:cNvPr id="5" name="Title 3">
            <a:extLst>
              <a:ext uri="{FF2B5EF4-FFF2-40B4-BE49-F238E27FC236}">
                <a16:creationId xmlns:a16="http://schemas.microsoft.com/office/drawing/2014/main" id="{1E074522-3599-73B6-3437-8DAB9D0C92A2}"/>
              </a:ext>
            </a:extLst>
          </p:cNvPr>
          <p:cNvSpPr txBox="1">
            <a:spLocks/>
          </p:cNvSpPr>
          <p:nvPr/>
        </p:nvSpPr>
        <p:spPr>
          <a:xfrm>
            <a:off x="1151112" y="369228"/>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Rallies</a:t>
            </a:r>
            <a:endParaRPr lang="en-GB" sz="5400" dirty="0">
              <a:solidFill>
                <a:schemeClr val="accent1">
                  <a:lumMod val="75000"/>
                </a:schemeClr>
              </a:solidFill>
            </a:endParaRPr>
          </a:p>
        </p:txBody>
      </p:sp>
      <p:pic>
        <p:nvPicPr>
          <p:cNvPr id="11" name="Picture 10" descr="A close up of a flag&#10;&#10;Description automatically generated">
            <a:extLst>
              <a:ext uri="{FF2B5EF4-FFF2-40B4-BE49-F238E27FC236}">
                <a16:creationId xmlns:a16="http://schemas.microsoft.com/office/drawing/2014/main" id="{34406648-7999-4887-88E6-AC8CDD7DDC4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509572" y="5362311"/>
            <a:ext cx="4138620" cy="3103965"/>
          </a:xfrm>
          <a:prstGeom prst="rect">
            <a:avLst/>
          </a:prstGeom>
          <a:ln>
            <a:solidFill>
              <a:schemeClr val="tx1"/>
            </a:solidFill>
          </a:ln>
          <a:effectLst/>
        </p:spPr>
      </p:pic>
      <p:pic>
        <p:nvPicPr>
          <p:cNvPr id="13" name="Picture 12" descr="A group of people sitting at a table&#10;&#10;Description automatically generated">
            <a:extLst>
              <a:ext uri="{FF2B5EF4-FFF2-40B4-BE49-F238E27FC236}">
                <a16:creationId xmlns:a16="http://schemas.microsoft.com/office/drawing/2014/main" id="{5ACC0D75-FA5D-49E6-F9A5-2D9281EB72B3}"/>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086926" y="5348569"/>
            <a:ext cx="4138620" cy="3103965"/>
          </a:xfrm>
          <a:prstGeom prst="rect">
            <a:avLst/>
          </a:prstGeom>
          <a:ln>
            <a:solidFill>
              <a:schemeClr val="tx1"/>
            </a:solidFill>
          </a:ln>
          <a:effectLst/>
        </p:spPr>
      </p:pic>
      <p:pic>
        <p:nvPicPr>
          <p:cNvPr id="15" name="Picture 14" descr="A group of people standing on a dock&#10;&#10;Description automatically generated">
            <a:extLst>
              <a:ext uri="{FF2B5EF4-FFF2-40B4-BE49-F238E27FC236}">
                <a16:creationId xmlns:a16="http://schemas.microsoft.com/office/drawing/2014/main" id="{E742B69A-CA93-BB32-5CEE-11B4624FED25}"/>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1664280" y="5351355"/>
            <a:ext cx="4341667" cy="3112893"/>
          </a:xfrm>
          <a:prstGeom prst="rect">
            <a:avLst/>
          </a:prstGeom>
          <a:ln>
            <a:solidFill>
              <a:schemeClr val="tx1"/>
            </a:solidFill>
          </a:ln>
          <a:effectLst/>
        </p:spPr>
      </p:pic>
    </p:spTree>
    <p:extLst>
      <p:ext uri="{BB962C8B-B14F-4D97-AF65-F5344CB8AC3E}">
        <p14:creationId xmlns:p14="http://schemas.microsoft.com/office/powerpoint/2010/main" val="1467654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7D7A2C3-EECE-491C-8D55-E6BD582274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5036" y="2523090"/>
            <a:ext cx="5169596" cy="39141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0D52C8F0-D543-4B97-8565-2771337DBDDE}"/>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2024 Cross Channel Rally/Cruise in Company</a:t>
            </a:r>
            <a:endParaRPr lang="en-GB" sz="5400" dirty="0">
              <a:solidFill>
                <a:schemeClr val="accent1">
                  <a:lumMod val="75000"/>
                </a:schemeClr>
              </a:solidFill>
            </a:endParaRPr>
          </a:p>
        </p:txBody>
      </p:sp>
      <p:sp>
        <p:nvSpPr>
          <p:cNvPr id="4" name="TextBox 3">
            <a:extLst>
              <a:ext uri="{FF2B5EF4-FFF2-40B4-BE49-F238E27FC236}">
                <a16:creationId xmlns:a16="http://schemas.microsoft.com/office/drawing/2014/main" id="{7C4993E3-12D6-A194-AB07-19F30DF32931}"/>
              </a:ext>
            </a:extLst>
          </p:cNvPr>
          <p:cNvSpPr txBox="1"/>
          <p:nvPr/>
        </p:nvSpPr>
        <p:spPr>
          <a:xfrm>
            <a:off x="1223401" y="1635899"/>
            <a:ext cx="10047839" cy="4801314"/>
          </a:xfrm>
          <a:prstGeom prst="rect">
            <a:avLst/>
          </a:prstGeom>
          <a:noFill/>
        </p:spPr>
        <p:txBody>
          <a:bodyPr wrap="square" rtlCol="0">
            <a:spAutoFit/>
          </a:bodyPr>
          <a:lstStyle/>
          <a:p>
            <a:pPr marL="540000" indent="-540000">
              <a:spcBef>
                <a:spcPts val="1200"/>
              </a:spcBef>
              <a:buFont typeface="Arial" panose="020B0604020202020204" pitchFamily="34" charset="0"/>
              <a:buChar char="•"/>
            </a:pPr>
            <a:r>
              <a:rPr lang="en-GB" sz="3200" dirty="0">
                <a:latin typeface="Trebuchet MS" panose="020B0603020202020204" pitchFamily="34" charset="0"/>
              </a:rPr>
              <a:t>Two Starting Points: Saturday 15 June - Brixham or Monday 17 June - Yarmouth / ending 27 June 2024</a:t>
            </a:r>
          </a:p>
          <a:p>
            <a:pPr marL="540000" indent="-540000">
              <a:spcBef>
                <a:spcPts val="1200"/>
              </a:spcBef>
              <a:buFont typeface="Arial" panose="020B0604020202020204" pitchFamily="34" charset="0"/>
              <a:buChar char="•"/>
            </a:pPr>
            <a:r>
              <a:rPr lang="en-GB" sz="3200" dirty="0">
                <a:latin typeface="Trebuchet MS" panose="020B0603020202020204" pitchFamily="34" charset="0"/>
              </a:rPr>
              <a:t>Visiting Alderney and France</a:t>
            </a:r>
          </a:p>
          <a:p>
            <a:pPr marL="540000" indent="-540000">
              <a:spcBef>
                <a:spcPts val="1200"/>
              </a:spcBef>
              <a:buFont typeface="Arial" panose="020B0604020202020204" pitchFamily="34" charset="0"/>
              <a:buChar char="•"/>
            </a:pPr>
            <a:r>
              <a:rPr lang="en-GB" sz="3200" dirty="0">
                <a:latin typeface="Trebuchet MS" panose="020B0603020202020204" pitchFamily="34" charset="0"/>
              </a:rPr>
              <a:t>Flotillas meeting together in Cherbourg</a:t>
            </a:r>
          </a:p>
          <a:p>
            <a:pPr marL="540000" indent="-540000">
              <a:spcBef>
                <a:spcPts val="1200"/>
              </a:spcBef>
              <a:buFont typeface="Arial" panose="020B0604020202020204" pitchFamily="34" charset="0"/>
              <a:buChar char="•"/>
            </a:pPr>
            <a:r>
              <a:rPr lang="en-GB" sz="3200" dirty="0">
                <a:latin typeface="Trebuchet MS" panose="020B0603020202020204" pitchFamily="34" charset="0"/>
              </a:rPr>
              <a:t>Sailing and socialising together</a:t>
            </a:r>
          </a:p>
          <a:p>
            <a:pPr marL="540000" indent="-540000">
              <a:spcBef>
                <a:spcPts val="1200"/>
              </a:spcBef>
              <a:buFont typeface="Arial" panose="020B0604020202020204" pitchFamily="34" charset="0"/>
              <a:buChar char="•"/>
            </a:pPr>
            <a:r>
              <a:rPr lang="en-GB" sz="3200" dirty="0">
                <a:latin typeface="Trebuchet MS" panose="020B0603020202020204" pitchFamily="34" charset="0"/>
              </a:rPr>
              <a:t>Dinners, pontoon drinks, bbq</a:t>
            </a:r>
          </a:p>
          <a:p>
            <a:pPr marL="540000" indent="-540000">
              <a:spcBef>
                <a:spcPts val="1200"/>
              </a:spcBef>
              <a:buFont typeface="Arial" panose="020B0604020202020204" pitchFamily="34" charset="0"/>
              <a:buChar char="•"/>
            </a:pPr>
            <a:r>
              <a:rPr lang="en-GB" sz="3200" dirty="0">
                <a:latin typeface="Trebuchet MS" panose="020B0603020202020204" pitchFamily="34" charset="0"/>
              </a:rPr>
              <a:t>Walks, visits and more leading organisation for cruising sailors and motorboaters</a:t>
            </a:r>
            <a:endParaRPr lang="en-GB" sz="3200" dirty="0"/>
          </a:p>
        </p:txBody>
      </p:sp>
      <p:sp>
        <p:nvSpPr>
          <p:cNvPr id="5" name="TextBox 4">
            <a:extLst>
              <a:ext uri="{FF2B5EF4-FFF2-40B4-BE49-F238E27FC236}">
                <a16:creationId xmlns:a16="http://schemas.microsoft.com/office/drawing/2014/main" id="{BBEC0539-2DA8-5C32-FF1F-F60CDFD6B61C}"/>
              </a:ext>
            </a:extLst>
          </p:cNvPr>
          <p:cNvSpPr txBox="1"/>
          <p:nvPr/>
        </p:nvSpPr>
        <p:spPr>
          <a:xfrm>
            <a:off x="1256393" y="6511652"/>
            <a:ext cx="17031600" cy="1969770"/>
          </a:xfrm>
          <a:prstGeom prst="rect">
            <a:avLst/>
          </a:prstGeom>
          <a:noFill/>
        </p:spPr>
        <p:txBody>
          <a:bodyPr wrap="square" rtlCol="0">
            <a:spAutoFit/>
          </a:bodyPr>
          <a:lstStyle/>
          <a:p>
            <a:pPr>
              <a:spcAft>
                <a:spcPts val="1200"/>
              </a:spcAft>
            </a:pPr>
            <a:r>
              <a:rPr lang="en-GB" sz="2800" dirty="0">
                <a:latin typeface="Trebuchet MS" panose="020B0603020202020204" pitchFamily="34" charset="0"/>
              </a:rPr>
              <a:t>A CA Rally offers the attractions of cruising together, some local tourism opportunities, drinks and dinners and general socialising.</a:t>
            </a:r>
          </a:p>
          <a:p>
            <a:r>
              <a:rPr lang="en-GB" sz="2800" dirty="0">
                <a:latin typeface="Trebuchet MS" panose="020B0603020202020204" pitchFamily="34" charset="0"/>
              </a:rPr>
              <a:t>A CA Rally is an ideal opportunity for a first time Channel crossing with support and advice from others or an opportunity to cruise and socialise with friends old and new.</a:t>
            </a:r>
          </a:p>
        </p:txBody>
      </p:sp>
    </p:spTree>
    <p:extLst>
      <p:ext uri="{BB962C8B-B14F-4D97-AF65-F5344CB8AC3E}">
        <p14:creationId xmlns:p14="http://schemas.microsoft.com/office/powerpoint/2010/main" val="2950625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27383"/>
            <a:ext cx="15773400" cy="1988345"/>
          </a:xfrm>
        </p:spPr>
        <p:txBody>
          <a:bodyPr>
            <a:normAutofit/>
          </a:bodyPr>
          <a:lstStyle/>
          <a:p>
            <a:r>
              <a:rPr lang="en-GB" sz="5400" dirty="0"/>
              <a:t>1908 </a:t>
            </a:r>
            <a:r>
              <a:rPr lang="en-GB" sz="5400" dirty="0">
                <a:solidFill>
                  <a:schemeClr val="accent1">
                    <a:lumMod val="75000"/>
                  </a:schemeClr>
                </a:solidFill>
              </a:rPr>
              <a:t>Origins</a:t>
            </a:r>
          </a:p>
        </p:txBody>
      </p:sp>
      <p:sp>
        <p:nvSpPr>
          <p:cNvPr id="2" name="Content Placeholder 1">
            <a:extLst>
              <a:ext uri="{FF2B5EF4-FFF2-40B4-BE49-F238E27FC236}">
                <a16:creationId xmlns:a16="http://schemas.microsoft.com/office/drawing/2014/main" id="{80F48753-FEFF-41A4-906F-92ECA3486DC4}"/>
              </a:ext>
            </a:extLst>
          </p:cNvPr>
          <p:cNvSpPr>
            <a:spLocks noGrp="1"/>
          </p:cNvSpPr>
          <p:nvPr>
            <p:ph idx="4294967295"/>
          </p:nvPr>
        </p:nvSpPr>
        <p:spPr>
          <a:xfrm>
            <a:off x="1257300" y="1908000"/>
            <a:ext cx="9902924" cy="6527007"/>
          </a:xfrm>
        </p:spPr>
        <p:txBody>
          <a:bodyPr>
            <a:normAutofit/>
          </a:bodyPr>
          <a:lstStyle/>
          <a:p>
            <a:pPr marL="0" indent="0">
              <a:buNone/>
            </a:pPr>
            <a:r>
              <a:rPr lang="en-GB" i="1" dirty="0"/>
              <a:t>“I allude to the ridiculous overcharging …</a:t>
            </a:r>
            <a:br>
              <a:rPr lang="en-GB" i="1" dirty="0"/>
            </a:br>
            <a:r>
              <a:rPr lang="en-GB" i="1" dirty="0"/>
              <a:t>among the longshoremen of the land-shark variety”</a:t>
            </a:r>
          </a:p>
          <a:p>
            <a:pPr marL="0" indent="0">
              <a:buNone/>
            </a:pPr>
            <a:endParaRPr lang="en-GB" i="1" dirty="0"/>
          </a:p>
          <a:p>
            <a:pPr marL="0" indent="0">
              <a:buNone/>
            </a:pPr>
            <a:r>
              <a:rPr lang="en-GB" i="1" dirty="0"/>
              <a:t>“What Corinthian yachtsman has not experienced the keenness of the teeth of these vultures</a:t>
            </a:r>
            <a:r>
              <a:rPr lang="en-GB" sz="4000" i="1" dirty="0"/>
              <a:t>?”</a:t>
            </a:r>
            <a:endParaRPr lang="en-GB" sz="4000" dirty="0"/>
          </a:p>
          <a:p>
            <a:pPr marL="0" indent="0">
              <a:buNone/>
            </a:pPr>
            <a:endParaRPr lang="en-GB" sz="6000" dirty="0"/>
          </a:p>
        </p:txBody>
      </p:sp>
      <p:sp>
        <p:nvSpPr>
          <p:cNvPr id="5" name="TextBox 4"/>
          <p:cNvSpPr txBox="1"/>
          <p:nvPr/>
        </p:nvSpPr>
        <p:spPr>
          <a:xfrm>
            <a:off x="11436848" y="6799684"/>
            <a:ext cx="4510127" cy="1754326"/>
          </a:xfrm>
          <a:prstGeom prst="rect">
            <a:avLst/>
          </a:prstGeom>
          <a:solidFill>
            <a:schemeClr val="accent1">
              <a:lumMod val="60000"/>
              <a:lumOff val="40000"/>
            </a:schemeClr>
          </a:solidFill>
        </p:spPr>
        <p:txBody>
          <a:bodyPr wrap="square" rtlCol="0">
            <a:spAutoFit/>
          </a:bodyPr>
          <a:lstStyle/>
          <a:p>
            <a:pPr algn="ctr"/>
            <a:r>
              <a:rPr lang="en-GB" sz="3600" i="1" dirty="0">
                <a:solidFill>
                  <a:prstClr val="white"/>
                </a:solidFill>
              </a:rPr>
              <a:t>A.D.Hownam-Meek</a:t>
            </a:r>
          </a:p>
          <a:p>
            <a:pPr algn="ctr"/>
            <a:r>
              <a:rPr lang="en-GB" sz="3600" dirty="0">
                <a:solidFill>
                  <a:prstClr val="white"/>
                </a:solidFill>
              </a:rPr>
              <a:t> Letter to Yachting Weekly, 6 August 1908</a:t>
            </a:r>
          </a:p>
        </p:txBody>
      </p:sp>
      <p:pic>
        <p:nvPicPr>
          <p:cNvPr id="1026" name="Picture 2">
            <a:extLst>
              <a:ext uri="{FF2B5EF4-FFF2-40B4-BE49-F238E27FC236}">
                <a16:creationId xmlns:a16="http://schemas.microsoft.com/office/drawing/2014/main" id="{FD6AE854-A99F-862A-5DCA-F2C9E1C9F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8296" y="1538769"/>
            <a:ext cx="3712446" cy="5112568"/>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7554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EEFF75-1D19-0DF2-408E-2B37860C6E19}"/>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Local Sections</a:t>
            </a:r>
            <a:endParaRPr lang="en-GB" sz="5400" dirty="0">
              <a:solidFill>
                <a:schemeClr val="accent1">
                  <a:lumMod val="75000"/>
                </a:schemeClr>
              </a:solidFill>
            </a:endParaRPr>
          </a:p>
        </p:txBody>
      </p:sp>
      <p:sp>
        <p:nvSpPr>
          <p:cNvPr id="5" name="Content Placeholder 2">
            <a:extLst>
              <a:ext uri="{FF2B5EF4-FFF2-40B4-BE49-F238E27FC236}">
                <a16:creationId xmlns:a16="http://schemas.microsoft.com/office/drawing/2014/main" id="{2FE11043-0315-A55C-AA93-CC6C8FE044F0}"/>
              </a:ext>
            </a:extLst>
          </p:cNvPr>
          <p:cNvSpPr txBox="1">
            <a:spLocks/>
          </p:cNvSpPr>
          <p:nvPr/>
        </p:nvSpPr>
        <p:spPr>
          <a:xfrm>
            <a:off x="1256400" y="1908000"/>
            <a:ext cx="14440328" cy="6527007"/>
          </a:xfrm>
          <a:prstGeom prst="rect">
            <a:avLst/>
          </a:prstGeom>
        </p:spPr>
        <p:txBody>
          <a:bodyPr vert="horz" lIns="91440" tIns="45720" rIns="91440" bIns="45720" rtlCol="0">
            <a:normAutofit/>
          </a:bodyPr>
          <a:lstStyle>
            <a:lvl1pPr marL="540000" indent="-540000" algn="l" defTabSz="914400" rtl="0" eaLnBrk="1" latinLnBrk="0" hangingPunct="1">
              <a:lnSpc>
                <a:spcPct val="100000"/>
              </a:lnSpc>
              <a:spcBef>
                <a:spcPts val="1200"/>
              </a:spcBef>
              <a:buFont typeface="Wingdings" panose="05000000000000000000" pitchFamily="2" charset="2"/>
              <a:buChar char="Ø"/>
              <a:defRPr sz="3600" kern="1200">
                <a:solidFill>
                  <a:schemeClr val="tx1"/>
                </a:solidFill>
                <a:latin typeface="Trebuchet MS" panose="020B0603020202020204" pitchFamily="34" charset="0"/>
                <a:ea typeface="+mn-ea"/>
                <a:cs typeface="+mn-cs"/>
              </a:defRPr>
            </a:lvl1pPr>
            <a:lvl2pPr marL="900000" indent="-360000" algn="l" defTabSz="914400" rtl="0" eaLnBrk="1" latinLnBrk="0" hangingPunct="1">
              <a:lnSpc>
                <a:spcPct val="100000"/>
              </a:lnSpc>
              <a:spcBef>
                <a:spcPts val="3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2pPr>
            <a:lvl3pPr marL="1231900" indent="-342900"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3pPr>
            <a:lvl4pPr marL="1543050" indent="-339725"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4pPr>
            <a:lvl5pPr marL="1866900" indent="-339725"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GB" dirty="0">
                <a:solidFill>
                  <a:srgbClr val="004288"/>
                </a:solidFill>
              </a:rPr>
              <a:t>Antipodean, Essex, Kent, London, Solent, South West, Suffolk, Thames Valley, Wessex</a:t>
            </a:r>
          </a:p>
          <a:p>
            <a:pPr marL="0" indent="0">
              <a:buFont typeface="Wingdings" panose="05000000000000000000" pitchFamily="2" charset="2"/>
              <a:buNone/>
            </a:pPr>
            <a:r>
              <a:rPr lang="en-GB" dirty="0"/>
              <a:t>Responsible for supporting members in their cruising waters, with:</a:t>
            </a:r>
            <a:endParaRPr lang="en-GB" sz="3600" dirty="0"/>
          </a:p>
          <a:p>
            <a:pPr marL="0" indent="-619125">
              <a:buFont typeface="Arial" panose="020B0604020202020204" pitchFamily="34" charset="0"/>
              <a:buChar char="•"/>
            </a:pPr>
            <a:r>
              <a:rPr lang="en-GB" dirty="0"/>
              <a:t>Local Meetings/Talks</a:t>
            </a:r>
          </a:p>
          <a:p>
            <a:pPr marL="0" indent="-619125">
              <a:buFont typeface="Arial" panose="020B0604020202020204" pitchFamily="34" charset="0"/>
              <a:buChar char="•"/>
            </a:pPr>
            <a:r>
              <a:rPr lang="en-GB" dirty="0"/>
              <a:t>Visits</a:t>
            </a:r>
          </a:p>
          <a:p>
            <a:pPr marL="0" indent="-619125">
              <a:buFont typeface="Arial" panose="020B0604020202020204" pitchFamily="34" charset="0"/>
              <a:buChar char="•"/>
            </a:pPr>
            <a:r>
              <a:rPr lang="en-GB" dirty="0"/>
              <a:t>Rallies</a:t>
            </a:r>
          </a:p>
          <a:p>
            <a:pPr marL="0" indent="-619125">
              <a:buFont typeface="Arial" panose="020B0604020202020204" pitchFamily="34" charset="0"/>
              <a:buChar char="•"/>
            </a:pPr>
            <a:r>
              <a:rPr lang="en-GB" dirty="0"/>
              <a:t>Socials</a:t>
            </a:r>
          </a:p>
        </p:txBody>
      </p:sp>
      <p:pic>
        <p:nvPicPr>
          <p:cNvPr id="7" name="Picture 6" descr="A group of people on a beach&#10;&#10;Description automatically generated">
            <a:extLst>
              <a:ext uri="{FF2B5EF4-FFF2-40B4-BE49-F238E27FC236}">
                <a16:creationId xmlns:a16="http://schemas.microsoft.com/office/drawing/2014/main" id="{971C73B2-C9DD-E419-B6D7-BF6F5A5283A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152112" y="4735729"/>
            <a:ext cx="6211602" cy="3494026"/>
          </a:xfrm>
          <a:prstGeom prst="rect">
            <a:avLst/>
          </a:prstGeom>
          <a:ln>
            <a:solidFill>
              <a:schemeClr val="tx1"/>
            </a:solidFill>
          </a:ln>
          <a:effectLst/>
        </p:spPr>
      </p:pic>
      <p:pic>
        <p:nvPicPr>
          <p:cNvPr id="2" name="Picture 1" descr="A group of people on a boat&#10;&#10;Description automatically generated">
            <a:extLst>
              <a:ext uri="{FF2B5EF4-FFF2-40B4-BE49-F238E27FC236}">
                <a16:creationId xmlns:a16="http://schemas.microsoft.com/office/drawing/2014/main" id="{29031B8D-A75C-29C9-3120-5BA8885BB74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890066" y="4735729"/>
            <a:ext cx="4658702" cy="3494026"/>
          </a:xfrm>
          <a:prstGeom prst="rect">
            <a:avLst/>
          </a:prstGeom>
          <a:ln>
            <a:solidFill>
              <a:schemeClr val="tx1"/>
            </a:solidFill>
          </a:ln>
          <a:effectLst/>
        </p:spPr>
      </p:pic>
    </p:spTree>
    <p:extLst>
      <p:ext uri="{BB962C8B-B14F-4D97-AF65-F5344CB8AC3E}">
        <p14:creationId xmlns:p14="http://schemas.microsoft.com/office/powerpoint/2010/main" val="2574691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56FCB2-A964-FCA1-CEE3-973DCD64CD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343800" y="5309077"/>
            <a:ext cx="8326397" cy="2974619"/>
          </a:xfrm>
          <a:prstGeom prst="rect">
            <a:avLst/>
          </a:prstGeom>
          <a:ln>
            <a:solidFill>
              <a:schemeClr val="tx1"/>
            </a:solidFill>
          </a:ln>
          <a:effectLst>
            <a:outerShdw blurRad="50800" dist="101600" dir="2700000" algn="tl" rotWithShape="0">
              <a:prstClr val="black">
                <a:alpha val="40000"/>
              </a:prstClr>
            </a:outerShdw>
          </a:effectLst>
        </p:spPr>
      </p:pic>
      <p:sp>
        <p:nvSpPr>
          <p:cNvPr id="3" name="Title 3">
            <a:extLst>
              <a:ext uri="{FF2B5EF4-FFF2-40B4-BE49-F238E27FC236}">
                <a16:creationId xmlns:a16="http://schemas.microsoft.com/office/drawing/2014/main" id="{E91A7802-58DA-1F5D-4271-369DA713D336}"/>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Local Sections</a:t>
            </a:r>
            <a:endParaRPr lang="en-GB" sz="5400" dirty="0">
              <a:solidFill>
                <a:schemeClr val="accent1">
                  <a:lumMod val="75000"/>
                </a:schemeClr>
              </a:solidFill>
            </a:endParaRPr>
          </a:p>
        </p:txBody>
      </p:sp>
      <p:pic>
        <p:nvPicPr>
          <p:cNvPr id="6" name="Picture 5">
            <a:extLst>
              <a:ext uri="{FF2B5EF4-FFF2-40B4-BE49-F238E27FC236}">
                <a16:creationId xmlns:a16="http://schemas.microsoft.com/office/drawing/2014/main" id="{7F5FAFA0-EA9D-0D91-55E4-ED9DF74D2A5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065496" y="2131334"/>
            <a:ext cx="8604701" cy="3012165"/>
          </a:xfrm>
          <a:prstGeom prst="rect">
            <a:avLst/>
          </a:prstGeom>
          <a:ln>
            <a:solidFill>
              <a:schemeClr val="tx1"/>
            </a:solidFill>
          </a:ln>
          <a:effectLst>
            <a:outerShdw blurRad="50800" dist="101600" dir="2700000" algn="tl" rotWithShape="0">
              <a:prstClr val="black">
                <a:alpha val="40000"/>
              </a:prstClr>
            </a:outerShdw>
          </a:effectLst>
        </p:spPr>
      </p:pic>
      <p:pic>
        <p:nvPicPr>
          <p:cNvPr id="8" name="Picture 7">
            <a:extLst>
              <a:ext uri="{FF2B5EF4-FFF2-40B4-BE49-F238E27FC236}">
                <a16:creationId xmlns:a16="http://schemas.microsoft.com/office/drawing/2014/main" id="{BF06F7A6-AE58-0FFC-9D81-28CC36CD3AB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19064" y="2728108"/>
            <a:ext cx="6959958" cy="42547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99357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D7F14F-E3FC-761E-594F-A81543524B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439144" y="2044609"/>
            <a:ext cx="13748569" cy="5323864"/>
          </a:xfrm>
          <a:prstGeom prst="rect">
            <a:avLst/>
          </a:prstGeom>
        </p:spPr>
      </p:pic>
      <p:sp>
        <p:nvSpPr>
          <p:cNvPr id="3" name="Title 3">
            <a:extLst>
              <a:ext uri="{FF2B5EF4-FFF2-40B4-BE49-F238E27FC236}">
                <a16:creationId xmlns:a16="http://schemas.microsoft.com/office/drawing/2014/main" id="{E7E299AC-E537-795D-D345-61BD51C7C8D6}"/>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Local Sections</a:t>
            </a:r>
            <a:endParaRPr lang="en-GB" sz="5400" dirty="0">
              <a:solidFill>
                <a:schemeClr val="accent1">
                  <a:lumMod val="75000"/>
                </a:schemeClr>
              </a:solidFill>
            </a:endParaRPr>
          </a:p>
        </p:txBody>
      </p:sp>
      <p:pic>
        <p:nvPicPr>
          <p:cNvPr id="6" name="Picture 5" descr="A red circle with a bridge in the background&#10;&#10;Description automatically generated">
            <a:extLst>
              <a:ext uri="{FF2B5EF4-FFF2-40B4-BE49-F238E27FC236}">
                <a16:creationId xmlns:a16="http://schemas.microsoft.com/office/drawing/2014/main" id="{6E0015D9-A030-3D66-5DDA-8223B4815AD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293790" y="2839243"/>
            <a:ext cx="1378308" cy="1369528"/>
          </a:xfrm>
          <a:prstGeom prst="rect">
            <a:avLst/>
          </a:prstGeom>
        </p:spPr>
      </p:pic>
      <p:sp>
        <p:nvSpPr>
          <p:cNvPr id="10" name="Rectangle 9">
            <a:extLst>
              <a:ext uri="{FF2B5EF4-FFF2-40B4-BE49-F238E27FC236}">
                <a16:creationId xmlns:a16="http://schemas.microsoft.com/office/drawing/2014/main" id="{7F7327DA-A719-25B8-17FB-12E77F44F383}"/>
              </a:ext>
            </a:extLst>
          </p:cNvPr>
          <p:cNvSpPr/>
          <p:nvPr/>
        </p:nvSpPr>
        <p:spPr>
          <a:xfrm>
            <a:off x="11304240" y="4208772"/>
            <a:ext cx="4392488" cy="4098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building with a flag on the roof&#10;&#10;Description automatically generated">
            <a:extLst>
              <a:ext uri="{FF2B5EF4-FFF2-40B4-BE49-F238E27FC236}">
                <a16:creationId xmlns:a16="http://schemas.microsoft.com/office/drawing/2014/main" id="{73884F03-9947-1DA4-861D-B1B8DB456330}"/>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312352" y="4610764"/>
            <a:ext cx="4392488" cy="3294366"/>
          </a:xfrm>
          <a:prstGeom prst="rect">
            <a:avLst/>
          </a:prstGeom>
          <a:ln>
            <a:solidFill>
              <a:schemeClr val="tx1"/>
            </a:solidFill>
          </a:ln>
          <a:effectLst>
            <a:outerShdw blurRad="50800" dist="101600" dir="2700000" algn="tl" rotWithShape="0">
              <a:prstClr val="black">
                <a:alpha val="40000"/>
              </a:prstClr>
            </a:outerShdw>
          </a:effectLst>
        </p:spPr>
      </p:pic>
      <p:sp>
        <p:nvSpPr>
          <p:cNvPr id="2" name="TextBox 1">
            <a:extLst>
              <a:ext uri="{FF2B5EF4-FFF2-40B4-BE49-F238E27FC236}">
                <a16:creationId xmlns:a16="http://schemas.microsoft.com/office/drawing/2014/main" id="{BBECD863-8101-5E23-A224-BA952B77BD16}"/>
              </a:ext>
            </a:extLst>
          </p:cNvPr>
          <p:cNvSpPr txBox="1"/>
          <p:nvPr/>
        </p:nvSpPr>
        <p:spPr>
          <a:xfrm>
            <a:off x="5435588" y="4744706"/>
            <a:ext cx="1872208" cy="369332"/>
          </a:xfrm>
          <a:prstGeom prst="rect">
            <a:avLst/>
          </a:prstGeom>
          <a:solidFill>
            <a:srgbClr val="99CDFE"/>
          </a:solidFill>
        </p:spPr>
        <p:txBody>
          <a:bodyPr wrap="square" rtlCol="0">
            <a:spAutoFit/>
          </a:bodyPr>
          <a:lstStyle/>
          <a:p>
            <a:endParaRPr lang="en-GB" dirty="0"/>
          </a:p>
        </p:txBody>
      </p:sp>
      <p:sp>
        <p:nvSpPr>
          <p:cNvPr id="4" name="TextBox 3">
            <a:extLst>
              <a:ext uri="{FF2B5EF4-FFF2-40B4-BE49-F238E27FC236}">
                <a16:creationId xmlns:a16="http://schemas.microsoft.com/office/drawing/2014/main" id="{97638D60-FB4A-2F76-F40F-AEAA6E96C29A}"/>
              </a:ext>
            </a:extLst>
          </p:cNvPr>
          <p:cNvSpPr txBox="1"/>
          <p:nvPr/>
        </p:nvSpPr>
        <p:spPr>
          <a:xfrm>
            <a:off x="3815408" y="5671074"/>
            <a:ext cx="2304256" cy="369332"/>
          </a:xfrm>
          <a:prstGeom prst="rect">
            <a:avLst/>
          </a:prstGeom>
          <a:solidFill>
            <a:srgbClr val="99CDFE"/>
          </a:solidFill>
        </p:spPr>
        <p:txBody>
          <a:bodyPr wrap="square" rtlCol="0">
            <a:spAutoFit/>
          </a:bodyPr>
          <a:lstStyle/>
          <a:p>
            <a:endParaRPr lang="en-GB" dirty="0"/>
          </a:p>
        </p:txBody>
      </p:sp>
      <p:sp>
        <p:nvSpPr>
          <p:cNvPr id="7" name="TextBox 6">
            <a:extLst>
              <a:ext uri="{FF2B5EF4-FFF2-40B4-BE49-F238E27FC236}">
                <a16:creationId xmlns:a16="http://schemas.microsoft.com/office/drawing/2014/main" id="{89BC578D-3226-156E-985C-8A568404E2B2}"/>
              </a:ext>
            </a:extLst>
          </p:cNvPr>
          <p:cNvSpPr txBox="1"/>
          <p:nvPr/>
        </p:nvSpPr>
        <p:spPr>
          <a:xfrm>
            <a:off x="3100286" y="6655668"/>
            <a:ext cx="2875361" cy="288032"/>
          </a:xfrm>
          <a:prstGeom prst="rect">
            <a:avLst/>
          </a:prstGeom>
          <a:solidFill>
            <a:srgbClr val="99CDFE"/>
          </a:solidFill>
        </p:spPr>
        <p:txBody>
          <a:bodyPr wrap="square" rtlCol="0">
            <a:spAutoFit/>
          </a:bodyPr>
          <a:lstStyle/>
          <a:p>
            <a:endParaRPr lang="en-GB" dirty="0"/>
          </a:p>
        </p:txBody>
      </p:sp>
      <p:sp>
        <p:nvSpPr>
          <p:cNvPr id="8" name="TextBox 7">
            <a:extLst>
              <a:ext uri="{FF2B5EF4-FFF2-40B4-BE49-F238E27FC236}">
                <a16:creationId xmlns:a16="http://schemas.microsoft.com/office/drawing/2014/main" id="{4C8C1FA3-AB47-6A27-EB54-129548D93B26}"/>
              </a:ext>
            </a:extLst>
          </p:cNvPr>
          <p:cNvSpPr txBox="1"/>
          <p:nvPr/>
        </p:nvSpPr>
        <p:spPr>
          <a:xfrm>
            <a:off x="6911752" y="5282870"/>
            <a:ext cx="2725388" cy="220670"/>
          </a:xfrm>
          <a:prstGeom prst="rect">
            <a:avLst/>
          </a:prstGeom>
          <a:solidFill>
            <a:srgbClr val="F7F7F7"/>
          </a:solidFill>
        </p:spPr>
        <p:txBody>
          <a:bodyPr wrap="square" rtlCol="0">
            <a:spAutoFit/>
          </a:bodyPr>
          <a:lstStyle/>
          <a:p>
            <a:endParaRPr lang="en-GB" dirty="0"/>
          </a:p>
        </p:txBody>
      </p:sp>
      <p:sp>
        <p:nvSpPr>
          <p:cNvPr id="11" name="TextBox 10">
            <a:extLst>
              <a:ext uri="{FF2B5EF4-FFF2-40B4-BE49-F238E27FC236}">
                <a16:creationId xmlns:a16="http://schemas.microsoft.com/office/drawing/2014/main" id="{55312DA2-C66F-B679-2914-6918C3C2AD50}"/>
              </a:ext>
            </a:extLst>
          </p:cNvPr>
          <p:cNvSpPr txBox="1"/>
          <p:nvPr/>
        </p:nvSpPr>
        <p:spPr>
          <a:xfrm>
            <a:off x="6983761" y="6151612"/>
            <a:ext cx="3024336" cy="329997"/>
          </a:xfrm>
          <a:prstGeom prst="rect">
            <a:avLst/>
          </a:prstGeom>
          <a:solidFill>
            <a:srgbClr val="F7F7F7"/>
          </a:solidFill>
        </p:spPr>
        <p:txBody>
          <a:bodyPr wrap="square" rtlCol="0">
            <a:spAutoFit/>
          </a:bodyPr>
          <a:lstStyle/>
          <a:p>
            <a:endParaRPr lang="en-GB" dirty="0"/>
          </a:p>
        </p:txBody>
      </p:sp>
    </p:spTree>
    <p:extLst>
      <p:ext uri="{BB962C8B-B14F-4D97-AF65-F5344CB8AC3E}">
        <p14:creationId xmlns:p14="http://schemas.microsoft.com/office/powerpoint/2010/main" val="133337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0629BB-AB46-C45E-5983-B942AD45D7E4}"/>
              </a:ext>
            </a:extLst>
          </p:cNvPr>
          <p:cNvSpPr/>
          <p:nvPr/>
        </p:nvSpPr>
        <p:spPr>
          <a:xfrm>
            <a:off x="7919864" y="4022262"/>
            <a:ext cx="8784976" cy="420466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3" name="Title 3">
            <a:extLst>
              <a:ext uri="{FF2B5EF4-FFF2-40B4-BE49-F238E27FC236}">
                <a16:creationId xmlns:a16="http://schemas.microsoft.com/office/drawing/2014/main" id="{E7E299AC-E537-795D-D345-61BD51C7C8D6}"/>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Regulatory &amp; Technical Services (RATS)</a:t>
            </a:r>
          </a:p>
        </p:txBody>
      </p:sp>
      <p:sp>
        <p:nvSpPr>
          <p:cNvPr id="8" name="TextBox 7">
            <a:extLst>
              <a:ext uri="{FF2B5EF4-FFF2-40B4-BE49-F238E27FC236}">
                <a16:creationId xmlns:a16="http://schemas.microsoft.com/office/drawing/2014/main" id="{2F94F638-05C6-F728-BA77-F3B1673206BB}"/>
              </a:ext>
            </a:extLst>
          </p:cNvPr>
          <p:cNvSpPr txBox="1"/>
          <p:nvPr/>
        </p:nvSpPr>
        <p:spPr>
          <a:xfrm>
            <a:off x="1256400" y="1908000"/>
            <a:ext cx="14800368" cy="4585871"/>
          </a:xfrm>
          <a:prstGeom prst="rect">
            <a:avLst/>
          </a:prstGeom>
          <a:noFill/>
        </p:spPr>
        <p:txBody>
          <a:bodyPr wrap="square" rtlCol="0">
            <a:spAutoFit/>
          </a:bodyPr>
          <a:lstStyle/>
          <a:p>
            <a:pPr>
              <a:spcBef>
                <a:spcPts val="1200"/>
              </a:spcBef>
            </a:pPr>
            <a:r>
              <a:rPr lang="en-GB" sz="3600" dirty="0">
                <a:latin typeface="Trebuchet MS" panose="020B0603020202020204" pitchFamily="34" charset="0"/>
              </a:rPr>
              <a:t>RATS work on behalf of CA members by researching and answering questions on technical or regulatory subjects, or by making representation to local and national government</a:t>
            </a:r>
          </a:p>
          <a:p>
            <a:pPr marL="540000" indent="-540000">
              <a:spcBef>
                <a:spcPts val="1200"/>
              </a:spcBef>
              <a:buFont typeface="Arial" panose="020B0604020202020204" pitchFamily="34" charset="0"/>
              <a:buChar char="•"/>
            </a:pPr>
            <a:endParaRPr lang="en-GB" sz="3600" dirty="0">
              <a:latin typeface="Trebuchet MS" panose="020B0603020202020204" pitchFamily="34" charset="0"/>
            </a:endParaRPr>
          </a:p>
          <a:p>
            <a:pPr>
              <a:spcBef>
                <a:spcPts val="1200"/>
              </a:spcBef>
            </a:pPr>
            <a:r>
              <a:rPr lang="en-GB" sz="3600" b="1" dirty="0">
                <a:latin typeface="Trebuchet MS" panose="020B0603020202020204" pitchFamily="34" charset="0"/>
              </a:rPr>
              <a:t>Hot Topics:</a:t>
            </a:r>
          </a:p>
          <a:p>
            <a:pPr>
              <a:spcBef>
                <a:spcPts val="1200"/>
              </a:spcBef>
            </a:pPr>
            <a:r>
              <a:rPr lang="en-GB" sz="3600" dirty="0">
                <a:latin typeface="Trebuchet MS" panose="020B0603020202020204" pitchFamily="34" charset="0"/>
              </a:rPr>
              <a:t>VAT, Orcas, Red Diesel,</a:t>
            </a:r>
          </a:p>
          <a:p>
            <a:pPr>
              <a:spcBef>
                <a:spcPts val="1200"/>
              </a:spcBef>
            </a:pPr>
            <a:r>
              <a:rPr lang="en-GB" sz="3600" dirty="0">
                <a:latin typeface="Trebuchet MS" panose="020B0603020202020204" pitchFamily="34" charset="0"/>
              </a:rPr>
              <a:t>90/180 Rules, HVO, RCD</a:t>
            </a:r>
            <a:endParaRPr lang="en-GB" sz="3600" dirty="0"/>
          </a:p>
        </p:txBody>
      </p:sp>
      <p:pic>
        <p:nvPicPr>
          <p:cNvPr id="12" name="Picture 11">
            <a:extLst>
              <a:ext uri="{FF2B5EF4-FFF2-40B4-BE49-F238E27FC236}">
                <a16:creationId xmlns:a16="http://schemas.microsoft.com/office/drawing/2014/main" id="{B05FBEE1-A817-132F-4134-584FABA666F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207896" y="4187950"/>
            <a:ext cx="8161299" cy="38732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95508FA9-7C3C-29EA-3E64-E9548EEB756D}"/>
              </a:ext>
            </a:extLst>
          </p:cNvPr>
          <p:cNvSpPr/>
          <p:nvPr/>
        </p:nvSpPr>
        <p:spPr>
          <a:xfrm>
            <a:off x="15552712" y="174948"/>
            <a:ext cx="2735288" cy="2445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55" descr="Logo&#10;&#10;Description automatically generated">
            <a:extLst>
              <a:ext uri="{FF2B5EF4-FFF2-40B4-BE49-F238E27FC236}">
                <a16:creationId xmlns:a16="http://schemas.microsoft.com/office/drawing/2014/main" id="{72438BE9-5A14-9238-1081-B0964D19B338}"/>
              </a:ext>
            </a:extLst>
          </p:cNvPr>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a:xfrm>
            <a:off x="15954169" y="340636"/>
            <a:ext cx="2153061" cy="2114262"/>
          </a:xfrm>
          <a:prstGeom prst="rect">
            <a:avLst/>
          </a:prstGeom>
          <a:noFill/>
          <a:ln cap="flat">
            <a:noFill/>
          </a:ln>
        </p:spPr>
      </p:pic>
    </p:spTree>
    <p:extLst>
      <p:ext uri="{BB962C8B-B14F-4D97-AF65-F5344CB8AC3E}">
        <p14:creationId xmlns:p14="http://schemas.microsoft.com/office/powerpoint/2010/main" val="235734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5ADDE06-E5DC-9A32-1C57-24BCF343658E}"/>
              </a:ext>
            </a:extLst>
          </p:cNvPr>
          <p:cNvSpPr txBox="1"/>
          <p:nvPr/>
        </p:nvSpPr>
        <p:spPr>
          <a:xfrm>
            <a:off x="1256400" y="1908000"/>
            <a:ext cx="15553728" cy="6863417"/>
          </a:xfrm>
          <a:prstGeom prst="rect">
            <a:avLst/>
          </a:prstGeom>
          <a:noFill/>
        </p:spPr>
        <p:txBody>
          <a:bodyPr wrap="square" rtlCol="0">
            <a:spAutoFit/>
          </a:bodyPr>
          <a:lstStyle/>
          <a:p>
            <a:pPr>
              <a:spcBef>
                <a:spcPts val="1200"/>
              </a:spcBef>
            </a:pPr>
            <a:r>
              <a:rPr lang="en-GB" sz="4000" dirty="0">
                <a:latin typeface="Trebuchet MS" panose="020B0603020202020204" pitchFamily="34" charset="0"/>
              </a:rPr>
              <a:t>Current RATS work includes: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Post Brexit: 90/180 days, UK entry and exit procedures, extended visas abroad, VAT and RCD/construction assessment regulations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Environmental matters: boat scrappage, eco moorings, marine conservation zones (MCZs), offshore installations, Li-Ion batteries and alternative electric propulsion, and Hydrotreated Vegetable Oil (HVO)</a:t>
            </a:r>
          </a:p>
          <a:p>
            <a:pPr marL="620713" indent="-620713">
              <a:spcBef>
                <a:spcPts val="1200"/>
              </a:spcBef>
              <a:buFont typeface="Arial" panose="020B0604020202020204" pitchFamily="34" charset="0"/>
              <a:buChar char="•"/>
            </a:pPr>
            <a:r>
              <a:rPr lang="en-GB" sz="3600" dirty="0">
                <a:latin typeface="Trebuchet MS" panose="020B0603020202020204" pitchFamily="34" charset="0"/>
              </a:rPr>
              <a:t>Re-filling gas cylinders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Orca interactions</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sp>
        <p:nvSpPr>
          <p:cNvPr id="4" name="Title 3">
            <a:extLst>
              <a:ext uri="{FF2B5EF4-FFF2-40B4-BE49-F238E27FC236}">
                <a16:creationId xmlns:a16="http://schemas.microsoft.com/office/drawing/2014/main" id="{1A30461F-415C-18A5-757B-62FAFF771C8D}"/>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Regulatory &amp; Technical Services (RATS)</a:t>
            </a:r>
            <a:endParaRPr lang="en-GB" sz="5400" dirty="0">
              <a:solidFill>
                <a:schemeClr val="accent1">
                  <a:lumMod val="75000"/>
                </a:schemeClr>
              </a:solidFill>
            </a:endParaRPr>
          </a:p>
        </p:txBody>
      </p:sp>
      <p:pic>
        <p:nvPicPr>
          <p:cNvPr id="8" name="Picture 7" descr="A blue and red sign with a whale and text&#10;&#10;Description automatically generated">
            <a:extLst>
              <a:ext uri="{FF2B5EF4-FFF2-40B4-BE49-F238E27FC236}">
                <a16:creationId xmlns:a16="http://schemas.microsoft.com/office/drawing/2014/main" id="{E7FD4F88-A1FA-AFC0-98A6-BF80D23E39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448256" y="5882400"/>
            <a:ext cx="2628000" cy="2628000"/>
          </a:xfrm>
          <a:prstGeom prst="rect">
            <a:avLst/>
          </a:prstGeom>
        </p:spPr>
      </p:pic>
      <p:pic>
        <p:nvPicPr>
          <p:cNvPr id="9" name="Picture 39" descr="A group of wind turbines in the ocean&#10;&#10;Description automatically generated with medium confidence">
            <a:extLst>
              <a:ext uri="{FF2B5EF4-FFF2-40B4-BE49-F238E27FC236}">
                <a16:creationId xmlns:a16="http://schemas.microsoft.com/office/drawing/2014/main" id="{814AD7FF-7EB7-4216-33EF-E79379644105}"/>
              </a:ext>
            </a:extLst>
          </p:cNvPr>
          <p:cNvPicPr>
            <a:picLocks noChangeAspect="1"/>
          </p:cNvPicPr>
          <p:nvPr/>
        </p:nvPicPr>
        <p:blipFill>
          <a:blip r:embed="rId4" cstate="screen">
            <a:extLst>
              <a:ext uri="{28A0092B-C50C-407E-A947-70E740481C1C}">
                <a14:useLocalDpi xmlns:a14="http://schemas.microsoft.com/office/drawing/2010/main" val="0"/>
              </a:ext>
            </a:extLst>
          </a:blip>
          <a:srcRect b="-1"/>
          <a:stretch>
            <a:fillRect/>
          </a:stretch>
        </p:blipFill>
        <p:spPr>
          <a:xfrm>
            <a:off x="14385049" y="5900400"/>
            <a:ext cx="2391799" cy="2520000"/>
          </a:xfrm>
          <a:prstGeom prst="rect">
            <a:avLst/>
          </a:prstGeom>
          <a:ln>
            <a:solidFill>
              <a:schemeClr val="tx1"/>
            </a:solidFill>
          </a:ln>
          <a:effectLst/>
        </p:spPr>
      </p:pic>
      <p:sp>
        <p:nvSpPr>
          <p:cNvPr id="2" name="Rectangle 1">
            <a:extLst>
              <a:ext uri="{FF2B5EF4-FFF2-40B4-BE49-F238E27FC236}">
                <a16:creationId xmlns:a16="http://schemas.microsoft.com/office/drawing/2014/main" id="{DA7C4C1F-CA98-2688-C5B4-DB71F028F9EB}"/>
              </a:ext>
            </a:extLst>
          </p:cNvPr>
          <p:cNvSpPr/>
          <p:nvPr/>
        </p:nvSpPr>
        <p:spPr>
          <a:xfrm>
            <a:off x="15552712" y="174948"/>
            <a:ext cx="2735288" cy="2445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55" descr="Logo&#10;&#10;Description automatically generated">
            <a:extLst>
              <a:ext uri="{FF2B5EF4-FFF2-40B4-BE49-F238E27FC236}">
                <a16:creationId xmlns:a16="http://schemas.microsoft.com/office/drawing/2014/main" id="{66B38DAD-5BE6-AA22-A688-A5844C060CDE}"/>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15954169" y="203895"/>
            <a:ext cx="2153061" cy="2114262"/>
          </a:xfrm>
          <a:prstGeom prst="rect">
            <a:avLst/>
          </a:prstGeom>
          <a:noFill/>
          <a:ln cap="flat">
            <a:noFill/>
          </a:ln>
        </p:spPr>
      </p:pic>
    </p:spTree>
    <p:extLst>
      <p:ext uri="{BB962C8B-B14F-4D97-AF65-F5344CB8AC3E}">
        <p14:creationId xmlns:p14="http://schemas.microsoft.com/office/powerpoint/2010/main" val="26694445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741DD06D-5678-D134-0C67-46D38F39E44A}"/>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0" y="1923"/>
            <a:ext cx="18287970" cy="10285077"/>
          </a:xfrm>
          <a:prstGeom prst="rect">
            <a:avLst/>
          </a:prstGeom>
        </p:spPr>
      </p:pic>
    </p:spTree>
    <p:extLst>
      <p:ext uri="{BB962C8B-B14F-4D97-AF65-F5344CB8AC3E}">
        <p14:creationId xmlns:p14="http://schemas.microsoft.com/office/powerpoint/2010/main" val="656872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F0A2151-CA8B-2BDB-8C6E-7E0DD20EAE4E}"/>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CAptain’s Mate</a:t>
            </a:r>
            <a:endParaRPr lang="en-GB" sz="5400" dirty="0">
              <a:solidFill>
                <a:schemeClr val="accent1">
                  <a:lumMod val="75000"/>
                </a:schemeClr>
              </a:solidFill>
            </a:endParaRPr>
          </a:p>
        </p:txBody>
      </p:sp>
      <p:sp>
        <p:nvSpPr>
          <p:cNvPr id="6" name="TextBox 5">
            <a:extLst>
              <a:ext uri="{FF2B5EF4-FFF2-40B4-BE49-F238E27FC236}">
                <a16:creationId xmlns:a16="http://schemas.microsoft.com/office/drawing/2014/main" id="{1EF802C4-CFD3-78D3-4D31-7EDCAB160CA5}"/>
              </a:ext>
            </a:extLst>
          </p:cNvPr>
          <p:cNvSpPr txBox="1"/>
          <p:nvPr/>
        </p:nvSpPr>
        <p:spPr>
          <a:xfrm>
            <a:off x="1256400" y="1908000"/>
            <a:ext cx="11560008" cy="8217634"/>
          </a:xfrm>
          <a:prstGeom prst="rect">
            <a:avLst/>
          </a:prstGeom>
          <a:noFill/>
        </p:spPr>
        <p:txBody>
          <a:bodyPr wrap="square" rtlCol="0">
            <a:spAutoFit/>
          </a:bodyPr>
          <a:lstStyle/>
          <a:p>
            <a:pPr>
              <a:spcBef>
                <a:spcPts val="1200"/>
              </a:spcBef>
            </a:pPr>
            <a:r>
              <a:rPr lang="en-GB" sz="3600" dirty="0">
                <a:latin typeface="Trebuchet MS" panose="020B0603020202020204" pitchFamily="34" charset="0"/>
              </a:rPr>
              <a:t>An app specifically designed for:</a:t>
            </a:r>
          </a:p>
          <a:p>
            <a:pPr marL="620713" indent="-620713">
              <a:spcBef>
                <a:spcPts val="1200"/>
              </a:spcBef>
              <a:buFont typeface="Arial" panose="020B0604020202020204" pitchFamily="34" charset="0"/>
              <a:buChar char="•"/>
            </a:pPr>
            <a:r>
              <a:rPr lang="en-GB" sz="3600" dirty="0">
                <a:latin typeface="Trebuchet MS" panose="020B0603020202020204" pitchFamily="34" charset="0"/>
              </a:rPr>
              <a:t>Exclusive use of CA members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Sharing location-specific information</a:t>
            </a:r>
          </a:p>
          <a:p>
            <a:pPr marL="620713" indent="-620713">
              <a:spcBef>
                <a:spcPts val="1200"/>
              </a:spcBef>
              <a:buFont typeface="Arial" panose="020B0604020202020204" pitchFamily="34" charset="0"/>
              <a:buChar char="•"/>
            </a:pPr>
            <a:r>
              <a:rPr lang="en-GB" sz="3600" dirty="0">
                <a:latin typeface="Trebuchet MS" panose="020B0603020202020204" pitchFamily="34" charset="0"/>
              </a:rPr>
              <a:t>Factual: costs, facilities, contact details, recent improvements or breakdowns …</a:t>
            </a:r>
          </a:p>
          <a:p>
            <a:pPr marL="620713" indent="-620713">
              <a:spcBef>
                <a:spcPts val="1200"/>
              </a:spcBef>
              <a:buFont typeface="Arial" panose="020B0604020202020204" pitchFamily="34" charset="0"/>
              <a:buChar char="•"/>
            </a:pPr>
            <a:r>
              <a:rPr lang="en-GB" sz="3600" dirty="0">
                <a:latin typeface="Trebuchet MS" panose="020B0603020202020204" pitchFamily="34" charset="0"/>
              </a:rPr>
              <a:t>Subjective: beauty, grumpy landlords, great restaurants, etc</a:t>
            </a:r>
          </a:p>
          <a:p>
            <a:pPr marL="620713" indent="-620713">
              <a:spcBef>
                <a:spcPts val="1200"/>
              </a:spcBef>
              <a:buFont typeface="Arial" panose="020B0604020202020204" pitchFamily="34" charset="0"/>
              <a:buChar char="•"/>
            </a:pPr>
            <a:r>
              <a:rPr lang="en-GB" sz="3600" dirty="0">
                <a:latin typeface="Trebuchet MS" panose="020B0603020202020204" pitchFamily="34" charset="0"/>
              </a:rPr>
              <a:t>Photos can be uploaded</a:t>
            </a:r>
          </a:p>
          <a:p>
            <a:pPr marL="620713" indent="-620713">
              <a:spcBef>
                <a:spcPts val="1200"/>
              </a:spcBef>
              <a:buFont typeface="Arial" panose="020B0604020202020204" pitchFamily="34" charset="0"/>
              <a:buChar char="•"/>
            </a:pPr>
            <a:r>
              <a:rPr lang="en-GB" sz="3600" dirty="0">
                <a:latin typeface="Trebuchet MS" panose="020B0603020202020204" pitchFamily="34" charset="0"/>
              </a:rPr>
              <a:t>Members can see the location of other members, if they so wish, and meet up</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pic>
        <p:nvPicPr>
          <p:cNvPr id="10" name="Picture 9">
            <a:extLst>
              <a:ext uri="{FF2B5EF4-FFF2-40B4-BE49-F238E27FC236}">
                <a16:creationId xmlns:a16="http://schemas.microsoft.com/office/drawing/2014/main" id="{C17FB27D-8BDF-1737-9C97-7D40A1C028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960424" y="2507875"/>
            <a:ext cx="4796315" cy="2635625"/>
          </a:xfrm>
          <a:prstGeom prst="rect">
            <a:avLst/>
          </a:prstGeom>
          <a:ln>
            <a:solidFill>
              <a:schemeClr val="tx1"/>
            </a:solidFill>
          </a:ln>
          <a:effectLst>
            <a:outerShdw blurRad="50800" dist="101600" dir="2700000" algn="tl" rotWithShape="0">
              <a:prstClr val="black">
                <a:alpha val="40000"/>
              </a:prstClr>
            </a:outerShdw>
          </a:effectLst>
        </p:spPr>
      </p:pic>
      <p:pic>
        <p:nvPicPr>
          <p:cNvPr id="18" name="Picture 17">
            <a:extLst>
              <a:ext uri="{FF2B5EF4-FFF2-40B4-BE49-F238E27FC236}">
                <a16:creationId xmlns:a16="http://schemas.microsoft.com/office/drawing/2014/main" id="{BA1AF38A-EA18-A289-95B2-2F1B5228734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392472" y="5324613"/>
            <a:ext cx="3827513" cy="3203263"/>
          </a:xfrm>
          <a:prstGeom prst="rect">
            <a:avLst/>
          </a:prstGeom>
          <a:ln>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856138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E2B1063B-2A39-9CE0-0BAE-2461484B0A9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671392" y="1475468"/>
            <a:ext cx="4432348" cy="6980400"/>
          </a:xfrm>
          <a:prstGeom prst="rect">
            <a:avLst/>
          </a:prstGeom>
          <a:ln>
            <a:solidFill>
              <a:schemeClr val="tx1"/>
            </a:solidFill>
          </a:ln>
          <a:effectLst>
            <a:outerShdw blurRad="50800" dist="101600" dir="2700000" algn="tl" rotWithShape="0">
              <a:prstClr val="black">
                <a:alpha val="40000"/>
              </a:prstClr>
            </a:outerShdw>
          </a:effectLst>
        </p:spPr>
      </p:pic>
      <p:pic>
        <p:nvPicPr>
          <p:cNvPr id="10" name="Picture 9" descr="A screenshot of a map&#10;&#10;Description automatically generated">
            <a:extLst>
              <a:ext uri="{FF2B5EF4-FFF2-40B4-BE49-F238E27FC236}">
                <a16:creationId xmlns:a16="http://schemas.microsoft.com/office/drawing/2014/main" id="{8F3F0EB5-7158-A383-F113-9F6E4FA23EB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288016" y="1476000"/>
            <a:ext cx="4064000" cy="6978650"/>
          </a:xfrm>
          <a:prstGeom prst="rect">
            <a:avLst/>
          </a:prstGeom>
          <a:ln>
            <a:solidFill>
              <a:schemeClr val="tx1"/>
            </a:solidFill>
          </a:ln>
          <a:effectLst>
            <a:outerShdw blurRad="50800" dist="101600" dir="2700000" algn="tl" rotWithShape="0">
              <a:prstClr val="black">
                <a:alpha val="40000"/>
              </a:prstClr>
            </a:outerShdw>
          </a:effectLst>
        </p:spPr>
      </p:pic>
      <p:pic>
        <p:nvPicPr>
          <p:cNvPr id="12" name="Picture 11" descr="A map of the world&#10;&#10;Description automatically generated">
            <a:extLst>
              <a:ext uri="{FF2B5EF4-FFF2-40B4-BE49-F238E27FC236}">
                <a16:creationId xmlns:a16="http://schemas.microsoft.com/office/drawing/2014/main" id="{E81B2F72-AA2A-2E54-6D72-C67EE201E2A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324000" y="1476000"/>
            <a:ext cx="4064000" cy="6978650"/>
          </a:xfrm>
          <a:prstGeom prst="rect">
            <a:avLst/>
          </a:prstGeom>
          <a:ln>
            <a:solidFill>
              <a:schemeClr val="tx1"/>
            </a:solidFill>
          </a:ln>
          <a:effectLst>
            <a:outerShdw blurRad="50800" dist="101600" dir="2700000" algn="tl" rotWithShape="0">
              <a:prstClr val="black">
                <a:alpha val="40000"/>
              </a:prstClr>
            </a:outerShdw>
          </a:effectLst>
        </p:spPr>
      </p:pic>
      <p:pic>
        <p:nvPicPr>
          <p:cNvPr id="14" name="Picture 13" descr="A screenshot of a cell phone&#10;&#10;Description automatically generated">
            <a:extLst>
              <a:ext uri="{FF2B5EF4-FFF2-40B4-BE49-F238E27FC236}">
                <a16:creationId xmlns:a16="http://schemas.microsoft.com/office/drawing/2014/main" id="{28986810-D19F-1C99-7C0D-0BF4CD5F6F9F}"/>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288000" y="1476000"/>
            <a:ext cx="4064000" cy="6978650"/>
          </a:xfrm>
          <a:prstGeom prst="rect">
            <a:avLst/>
          </a:prstGeom>
          <a:ln>
            <a:solidFill>
              <a:schemeClr val="tx1"/>
            </a:solidFill>
          </a:ln>
          <a:effectLst>
            <a:outerShdw blurRad="50800" dist="101600" dir="2700000" algn="tl" rotWithShape="0">
              <a:prstClr val="black">
                <a:alpha val="40000"/>
              </a:prstClr>
            </a:outerShdw>
          </a:effectLst>
        </p:spPr>
      </p:pic>
      <p:pic>
        <p:nvPicPr>
          <p:cNvPr id="16" name="Picture 15" descr="A screenshot of a cell phone&#10;&#10;Description automatically generated">
            <a:extLst>
              <a:ext uri="{FF2B5EF4-FFF2-40B4-BE49-F238E27FC236}">
                <a16:creationId xmlns:a16="http://schemas.microsoft.com/office/drawing/2014/main" id="{87D4068B-158F-F489-4982-CA3B8BB62983}"/>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288000" y="1476000"/>
            <a:ext cx="4064000" cy="6978650"/>
          </a:xfrm>
          <a:prstGeom prst="rect">
            <a:avLst/>
          </a:prstGeom>
          <a:ln>
            <a:solidFill>
              <a:schemeClr val="tx1"/>
            </a:solidFill>
          </a:ln>
          <a:effectLst>
            <a:outerShdw blurRad="50800" dist="101600" dir="2700000" algn="tl" rotWithShape="0">
              <a:prstClr val="black">
                <a:alpha val="40000"/>
              </a:prstClr>
            </a:outerShdw>
          </a:effectLst>
        </p:spPr>
      </p:pic>
      <p:pic>
        <p:nvPicPr>
          <p:cNvPr id="18" name="Picture 17">
            <a:extLst>
              <a:ext uri="{FF2B5EF4-FFF2-40B4-BE49-F238E27FC236}">
                <a16:creationId xmlns:a16="http://schemas.microsoft.com/office/drawing/2014/main" id="{F04BEAEA-ACBC-15B1-545D-F92342E960F7}"/>
              </a:ext>
            </a:extLst>
          </p:cNvPr>
          <p:cNvPicPr>
            <a:picLocks noChangeAspect="1"/>
          </p:cNvPicPr>
          <p:nvPr/>
        </p:nvPicPr>
        <p:blipFill>
          <a:blip r:embed="rId8" cstate="screen">
            <a:extLst>
              <a:ext uri="{28A0092B-C50C-407E-A947-70E740481C1C}">
                <a14:useLocalDpi xmlns:a14="http://schemas.microsoft.com/office/drawing/2010/main" val="0"/>
              </a:ext>
            </a:extLst>
          </a:blip>
          <a:srcRect/>
          <a:stretch/>
        </p:blipFill>
        <p:spPr>
          <a:xfrm>
            <a:off x="8351912" y="1295592"/>
            <a:ext cx="5112568" cy="7232284"/>
          </a:xfrm>
          <a:prstGeom prst="rect">
            <a:avLst/>
          </a:prstGeom>
          <a:ln>
            <a:noFill/>
          </a:ln>
          <a:effectLst>
            <a:outerShdw blurRad="50800" dist="101600" dir="2700000" algn="tl" rotWithShape="0">
              <a:prstClr val="black">
                <a:alpha val="40000"/>
              </a:prstClr>
            </a:outerShdw>
          </a:effectLst>
        </p:spPr>
      </p:pic>
      <p:pic>
        <p:nvPicPr>
          <p:cNvPr id="20" name="Picture 19">
            <a:extLst>
              <a:ext uri="{FF2B5EF4-FFF2-40B4-BE49-F238E27FC236}">
                <a16:creationId xmlns:a16="http://schemas.microsoft.com/office/drawing/2014/main" id="{839304E8-A206-8F13-F0E9-BDA5A97AF3AA}"/>
              </a:ext>
            </a:extLst>
          </p:cNvPr>
          <p:cNvPicPr>
            <a:picLocks noChangeAspect="1"/>
          </p:cNvPicPr>
          <p:nvPr/>
        </p:nvPicPr>
        <p:blipFill>
          <a:blip r:embed="rId9" cstate="screen">
            <a:extLst>
              <a:ext uri="{28A0092B-C50C-407E-A947-70E740481C1C}">
                <a14:useLocalDpi xmlns:a14="http://schemas.microsoft.com/office/drawing/2010/main" val="0"/>
              </a:ext>
            </a:extLst>
          </a:blip>
          <a:srcRect/>
          <a:stretch/>
        </p:blipFill>
        <p:spPr>
          <a:xfrm>
            <a:off x="8279904" y="1295594"/>
            <a:ext cx="5202766" cy="7232282"/>
          </a:xfrm>
          <a:prstGeom prst="rect">
            <a:avLst/>
          </a:prstGeom>
          <a:ln>
            <a:noFill/>
          </a:ln>
          <a:effectLst>
            <a:outerShdw blurRad="50800" dist="101600" dir="2700000" algn="tl" rotWithShape="0">
              <a:prstClr val="black">
                <a:alpha val="40000"/>
              </a:prstClr>
            </a:outerShdw>
          </a:effectLst>
        </p:spPr>
      </p:pic>
      <p:sp>
        <p:nvSpPr>
          <p:cNvPr id="21" name="Title 3">
            <a:extLst>
              <a:ext uri="{FF2B5EF4-FFF2-40B4-BE49-F238E27FC236}">
                <a16:creationId xmlns:a16="http://schemas.microsoft.com/office/drawing/2014/main" id="{81F8FAE3-A518-7FDB-4F07-0861BC5FCB27}"/>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CAptain’s Mate</a:t>
            </a:r>
            <a:endParaRPr lang="en-GB" sz="5400" dirty="0">
              <a:solidFill>
                <a:schemeClr val="accent1">
                  <a:lumMod val="75000"/>
                </a:schemeClr>
              </a:solidFill>
            </a:endParaRPr>
          </a:p>
        </p:txBody>
      </p:sp>
      <p:sp>
        <p:nvSpPr>
          <p:cNvPr id="5" name="Rectangle 4">
            <a:extLst>
              <a:ext uri="{FF2B5EF4-FFF2-40B4-BE49-F238E27FC236}">
                <a16:creationId xmlns:a16="http://schemas.microsoft.com/office/drawing/2014/main" id="{78EBF4CC-6A8B-AB2D-7230-4AF056622BC9}"/>
              </a:ext>
            </a:extLst>
          </p:cNvPr>
          <p:cNvSpPr/>
          <p:nvPr/>
        </p:nvSpPr>
        <p:spPr>
          <a:xfrm>
            <a:off x="8711952" y="8167836"/>
            <a:ext cx="427560" cy="5040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9959212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288"/>
        </a:solidFill>
        <a:effectLst/>
      </p:bgPr>
    </p:bg>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621DF03D-EDDD-4CAC-951E-691074BACC4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00784" y="314326"/>
            <a:ext cx="1786787" cy="1553401"/>
          </a:xfrm>
          <a:prstGeom prst="rect">
            <a:avLst/>
          </a:prstGeom>
        </p:spPr>
      </p:pic>
      <p:pic>
        <p:nvPicPr>
          <p:cNvPr id="3" name="Picture 2" descr="A diagram of a cell phone&#10;&#10;Description automatically generated">
            <a:extLst>
              <a:ext uri="{FF2B5EF4-FFF2-40B4-BE49-F238E27FC236}">
                <a16:creationId xmlns:a16="http://schemas.microsoft.com/office/drawing/2014/main" id="{02619ECB-7F0F-076E-3EFB-B26BD8AB0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143" y="643"/>
            <a:ext cx="10285714" cy="10285714"/>
          </a:xfrm>
          <a:prstGeom prst="rect">
            <a:avLst/>
          </a:prstGeom>
        </p:spPr>
      </p:pic>
    </p:spTree>
    <p:extLst>
      <p:ext uri="{BB962C8B-B14F-4D97-AF65-F5344CB8AC3E}">
        <p14:creationId xmlns:p14="http://schemas.microsoft.com/office/powerpoint/2010/main" val="422844046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2F7658-7477-3A48-19E6-D6EE68478E9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8135888" y="1560261"/>
            <a:ext cx="1802926" cy="1639023"/>
          </a:xfrm>
          <a:prstGeom prst="rect">
            <a:avLst/>
          </a:prstGeom>
        </p:spPr>
      </p:pic>
      <p:pic>
        <p:nvPicPr>
          <p:cNvPr id="10" name="Picture 9" descr="A screenshot of a map&#10;&#10;Description automatically generated">
            <a:extLst>
              <a:ext uri="{FF2B5EF4-FFF2-40B4-BE49-F238E27FC236}">
                <a16:creationId xmlns:a16="http://schemas.microsoft.com/office/drawing/2014/main" id="{9D8BD647-C6D7-D6E7-7A98-D93CBF6A297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3700" y="3271852"/>
            <a:ext cx="2929700" cy="5040000"/>
          </a:xfrm>
          <a:prstGeom prst="rect">
            <a:avLst/>
          </a:prstGeom>
          <a:ln>
            <a:solidFill>
              <a:schemeClr val="tx1"/>
            </a:solidFill>
          </a:ln>
          <a:effectLst>
            <a:outerShdw blurRad="50800" dist="101600" dir="2700000" algn="tl" rotWithShape="0">
              <a:prstClr val="black">
                <a:alpha val="40000"/>
              </a:prstClr>
            </a:outerShdw>
          </a:effectLst>
        </p:spPr>
      </p:pic>
      <p:pic>
        <p:nvPicPr>
          <p:cNvPr id="12" name="Picture 11" descr="A screenshot of a map&#10;&#10;Description automatically generated">
            <a:extLst>
              <a:ext uri="{FF2B5EF4-FFF2-40B4-BE49-F238E27FC236}">
                <a16:creationId xmlns:a16="http://schemas.microsoft.com/office/drawing/2014/main" id="{892B3319-7E35-B07F-CF13-B0A7D5780019}"/>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175448" y="3271852"/>
            <a:ext cx="2929700" cy="5040000"/>
          </a:xfrm>
          <a:prstGeom prst="rect">
            <a:avLst/>
          </a:prstGeom>
          <a:ln>
            <a:solidFill>
              <a:schemeClr val="tx1"/>
            </a:solidFill>
          </a:ln>
          <a:effectLst>
            <a:outerShdw blurRad="50800" dist="101600" dir="2700000" algn="tl" rotWithShape="0">
              <a:prstClr val="black">
                <a:alpha val="40000"/>
              </a:prstClr>
            </a:outerShdw>
          </a:effectLst>
        </p:spPr>
      </p:pic>
      <p:pic>
        <p:nvPicPr>
          <p:cNvPr id="14" name="Picture 13" descr="A map of the islands&#10;&#10;Description automatically generated">
            <a:extLst>
              <a:ext uri="{FF2B5EF4-FFF2-40B4-BE49-F238E27FC236}">
                <a16:creationId xmlns:a16="http://schemas.microsoft.com/office/drawing/2014/main" id="{902AB705-5623-24BC-7758-5AB2A14F4A3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0872192" y="3271852"/>
            <a:ext cx="2929700" cy="5040000"/>
          </a:xfrm>
          <a:prstGeom prst="rect">
            <a:avLst/>
          </a:prstGeom>
          <a:ln>
            <a:solidFill>
              <a:schemeClr val="tx1"/>
            </a:solidFill>
          </a:ln>
          <a:effectLst>
            <a:outerShdw blurRad="50800" dist="101600" dir="2700000" algn="tl" rotWithShape="0">
              <a:prstClr val="black">
                <a:alpha val="40000"/>
              </a:prstClr>
            </a:outerShdw>
          </a:effectLst>
        </p:spPr>
      </p:pic>
      <p:pic>
        <p:nvPicPr>
          <p:cNvPr id="16" name="Picture 15" descr="A map of the south america&#10;&#10;Description automatically generated">
            <a:extLst>
              <a:ext uri="{FF2B5EF4-FFF2-40B4-BE49-F238E27FC236}">
                <a16:creationId xmlns:a16="http://schemas.microsoft.com/office/drawing/2014/main" id="{68D20BB5-7483-BBFD-71E4-AC830F2536EE}"/>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4328576" y="3271852"/>
            <a:ext cx="2929700" cy="5040000"/>
          </a:xfrm>
          <a:prstGeom prst="rect">
            <a:avLst/>
          </a:prstGeom>
          <a:ln>
            <a:solidFill>
              <a:schemeClr val="tx1"/>
            </a:solidFill>
          </a:ln>
          <a:effectLst>
            <a:outerShdw blurRad="50800" dist="101600" dir="2700000" algn="tl" rotWithShape="0">
              <a:prstClr val="black">
                <a:alpha val="40000"/>
              </a:prstClr>
            </a:outerShdw>
          </a:effectLst>
        </p:spPr>
      </p:pic>
      <p:pic>
        <p:nvPicPr>
          <p:cNvPr id="20" name="Picture 19" descr="A screenshot of a map&#10;&#10;Description automatically generated">
            <a:extLst>
              <a:ext uri="{FF2B5EF4-FFF2-40B4-BE49-F238E27FC236}">
                <a16:creationId xmlns:a16="http://schemas.microsoft.com/office/drawing/2014/main" id="{B1EBA442-AD7F-2107-3E7A-B7EEDB1FCF1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510444" y="3271852"/>
            <a:ext cx="2929700" cy="5040000"/>
          </a:xfrm>
          <a:prstGeom prst="rect">
            <a:avLst/>
          </a:prstGeom>
          <a:ln>
            <a:solidFill>
              <a:schemeClr val="tx1"/>
            </a:solidFill>
          </a:ln>
          <a:effectLst>
            <a:outerShdw blurRad="50800" dist="101600" dir="2700000" algn="tl" rotWithShape="0">
              <a:prstClr val="black">
                <a:alpha val="40000"/>
              </a:prstClr>
            </a:outerShdw>
          </a:effectLst>
        </p:spPr>
      </p:pic>
      <p:sp>
        <p:nvSpPr>
          <p:cNvPr id="21" name="Title 3">
            <a:extLst>
              <a:ext uri="{FF2B5EF4-FFF2-40B4-BE49-F238E27FC236}">
                <a16:creationId xmlns:a16="http://schemas.microsoft.com/office/drawing/2014/main" id="{610BE805-BA03-056B-0F41-97EE6D50B6DB}"/>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Honorary Local Representatives (HLRs)</a:t>
            </a:r>
            <a:endParaRPr lang="en-GB" sz="5400" dirty="0">
              <a:solidFill>
                <a:schemeClr val="accent1">
                  <a:lumMod val="75000"/>
                </a:schemeClr>
              </a:solidFill>
            </a:endParaRPr>
          </a:p>
        </p:txBody>
      </p:sp>
    </p:spTree>
    <p:extLst>
      <p:ext uri="{BB962C8B-B14F-4D97-AF65-F5344CB8AC3E}">
        <p14:creationId xmlns:p14="http://schemas.microsoft.com/office/powerpoint/2010/main" val="1933708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F48753-FEFF-41A4-906F-92ECA3486DC4}"/>
              </a:ext>
            </a:extLst>
          </p:cNvPr>
          <p:cNvSpPr>
            <a:spLocks noGrp="1"/>
          </p:cNvSpPr>
          <p:nvPr>
            <p:ph idx="4294967295"/>
          </p:nvPr>
        </p:nvSpPr>
        <p:spPr>
          <a:xfrm>
            <a:off x="1256400" y="2188928"/>
            <a:ext cx="7887600" cy="6527007"/>
          </a:xfrm>
        </p:spPr>
        <p:txBody>
          <a:bodyPr>
            <a:normAutofit/>
          </a:bodyPr>
          <a:lstStyle/>
          <a:p>
            <a:pPr marL="0" indent="0">
              <a:buNone/>
            </a:pPr>
            <a:r>
              <a:rPr lang="en-GB" i="1" dirty="0"/>
              <a:t>“I know of more than one place where the anchorage is but 50-70 yards from the shore, but the local blood-sucker will not put the unfortunate yachtsman ashore for under 2 shillings …”</a:t>
            </a:r>
          </a:p>
          <a:p>
            <a:pPr marL="0" indent="0">
              <a:buNone/>
            </a:pPr>
            <a:endParaRPr lang="en-GB" sz="6000" dirty="0"/>
          </a:p>
        </p:txBody>
      </p:sp>
      <p:pic>
        <p:nvPicPr>
          <p:cNvPr id="6" name="Picture 5">
            <a:extLst>
              <a:ext uri="{FF2B5EF4-FFF2-40B4-BE49-F238E27FC236}">
                <a16:creationId xmlns:a16="http://schemas.microsoft.com/office/drawing/2014/main" id="{00F300C4-C409-EF0E-75DC-661D37B92F4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720064" y="2188928"/>
            <a:ext cx="5720834" cy="3414834"/>
          </a:xfrm>
          <a:prstGeom prst="rect">
            <a:avLst/>
          </a:prstGeom>
        </p:spPr>
      </p:pic>
      <p:sp>
        <p:nvSpPr>
          <p:cNvPr id="3" name="TextBox 2">
            <a:extLst>
              <a:ext uri="{FF2B5EF4-FFF2-40B4-BE49-F238E27FC236}">
                <a16:creationId xmlns:a16="http://schemas.microsoft.com/office/drawing/2014/main" id="{1F0001E4-F8E9-FEF6-30A8-1FFBEFBE3DED}"/>
              </a:ext>
            </a:extLst>
          </p:cNvPr>
          <p:cNvSpPr txBox="1"/>
          <p:nvPr/>
        </p:nvSpPr>
        <p:spPr>
          <a:xfrm>
            <a:off x="9702080" y="5784180"/>
            <a:ext cx="5720834" cy="1754326"/>
          </a:xfrm>
          <a:prstGeom prst="rect">
            <a:avLst/>
          </a:prstGeom>
          <a:solidFill>
            <a:schemeClr val="accent1">
              <a:lumMod val="60000"/>
              <a:lumOff val="40000"/>
            </a:schemeClr>
          </a:solidFill>
        </p:spPr>
        <p:txBody>
          <a:bodyPr wrap="square" rtlCol="0">
            <a:spAutoFit/>
          </a:bodyPr>
          <a:lstStyle/>
          <a:p>
            <a:pPr algn="ctr"/>
            <a:r>
              <a:rPr lang="en-GB" sz="3600" i="1" dirty="0">
                <a:solidFill>
                  <a:prstClr val="white"/>
                </a:solidFill>
              </a:rPr>
              <a:t>A.D.Hownam-Meek</a:t>
            </a:r>
          </a:p>
          <a:p>
            <a:pPr algn="ctr"/>
            <a:r>
              <a:rPr lang="en-GB" sz="3600" dirty="0">
                <a:solidFill>
                  <a:prstClr val="white"/>
                </a:solidFill>
              </a:rPr>
              <a:t> Letter to Yachting Weekly 6 August 1908</a:t>
            </a:r>
          </a:p>
        </p:txBody>
      </p:sp>
      <p:sp>
        <p:nvSpPr>
          <p:cNvPr id="4" name="Title 3">
            <a:extLst>
              <a:ext uri="{FF2B5EF4-FFF2-40B4-BE49-F238E27FC236}">
                <a16:creationId xmlns:a16="http://schemas.microsoft.com/office/drawing/2014/main" id="{39981C9A-DD3D-E3F1-2599-D5B9EC01B6DE}"/>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1908 </a:t>
            </a:r>
            <a:r>
              <a:rPr lang="en-GB" sz="5400" dirty="0">
                <a:solidFill>
                  <a:schemeClr val="accent1">
                    <a:lumMod val="75000"/>
                  </a:schemeClr>
                </a:solidFill>
              </a:rPr>
              <a:t>Origins</a:t>
            </a:r>
          </a:p>
        </p:txBody>
      </p:sp>
    </p:spTree>
    <p:extLst>
      <p:ext uri="{BB962C8B-B14F-4D97-AF65-F5344CB8AC3E}">
        <p14:creationId xmlns:p14="http://schemas.microsoft.com/office/powerpoint/2010/main" val="2030097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D3E316B9-9531-8B93-8DB3-A31672A923BA}"/>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6" name="Picture 5">
            <a:extLst>
              <a:ext uri="{FF2B5EF4-FFF2-40B4-BE49-F238E27FC236}">
                <a16:creationId xmlns:a16="http://schemas.microsoft.com/office/drawing/2014/main" id="{75323228-D25F-F2FA-2318-5D87FC529DF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960424" y="2603754"/>
            <a:ext cx="4553927" cy="5384291"/>
          </a:xfrm>
          <a:prstGeom prst="rect">
            <a:avLst/>
          </a:prstGeom>
          <a:ln>
            <a:solidFill>
              <a:schemeClr val="tx1"/>
            </a:solidFill>
          </a:ln>
          <a:effectLst/>
        </p:spPr>
      </p:pic>
      <p:sp>
        <p:nvSpPr>
          <p:cNvPr id="8" name="Title 3">
            <a:extLst>
              <a:ext uri="{FF2B5EF4-FFF2-40B4-BE49-F238E27FC236}">
                <a16:creationId xmlns:a16="http://schemas.microsoft.com/office/drawing/2014/main" id="{32E01482-53E7-AECE-770A-B40881A4A495}"/>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Honorary Local Representatives (HLRs)</a:t>
            </a:r>
            <a:endParaRPr lang="en-GB" sz="5400" dirty="0">
              <a:solidFill>
                <a:schemeClr val="accent1">
                  <a:lumMod val="75000"/>
                </a:schemeClr>
              </a:solidFill>
            </a:endParaRPr>
          </a:p>
        </p:txBody>
      </p:sp>
      <p:sp>
        <p:nvSpPr>
          <p:cNvPr id="3" name="TextBox 2">
            <a:extLst>
              <a:ext uri="{FF2B5EF4-FFF2-40B4-BE49-F238E27FC236}">
                <a16:creationId xmlns:a16="http://schemas.microsoft.com/office/drawing/2014/main" id="{EBC2D7F8-6F3C-5665-7F25-8D8E1CB41EE5}"/>
              </a:ext>
            </a:extLst>
          </p:cNvPr>
          <p:cNvSpPr txBox="1"/>
          <p:nvPr/>
        </p:nvSpPr>
        <p:spPr>
          <a:xfrm>
            <a:off x="1256401" y="1908000"/>
            <a:ext cx="11704023" cy="7201972"/>
          </a:xfrm>
          <a:prstGeom prst="rect">
            <a:avLst/>
          </a:prstGeom>
          <a:noFill/>
        </p:spPr>
        <p:txBody>
          <a:bodyPr wrap="square" rtlCol="0">
            <a:spAutoFit/>
          </a:bodyPr>
          <a:lstStyle/>
          <a:p>
            <a:pPr marL="540000" indent="-540000">
              <a:spcBef>
                <a:spcPts val="1200"/>
              </a:spcBef>
              <a:buFont typeface="Arial" panose="020B0604020202020204" pitchFamily="34" charset="0"/>
              <a:buChar char="•"/>
            </a:pPr>
            <a:r>
              <a:rPr lang="en-GB" sz="3600" dirty="0">
                <a:latin typeface="Trebuchet MS" panose="020B0603020202020204" pitchFamily="34" charset="0"/>
              </a:rPr>
              <a:t>From Aalborg to Ventspils via Helsinki, Halifax (Nova Scotia) and Hamble, from Iceland to Tonga and Puerto Rico to Wellington (New Zealand)</a:t>
            </a:r>
          </a:p>
          <a:p>
            <a:pPr marL="540000" indent="-540000">
              <a:spcBef>
                <a:spcPts val="1200"/>
              </a:spcBef>
              <a:buFont typeface="Arial" panose="020B0604020202020204" pitchFamily="34" charset="0"/>
              <a:buChar char="•"/>
            </a:pPr>
            <a:r>
              <a:rPr lang="en-GB" sz="3600" dirty="0">
                <a:latin typeface="Trebuchet MS" panose="020B0603020202020204" pitchFamily="34" charset="0"/>
              </a:rPr>
              <a:t>Over 200 HLRs worldwide, covering more than 60 countries</a:t>
            </a:r>
          </a:p>
          <a:p>
            <a:pPr marL="540000" indent="-540000">
              <a:spcBef>
                <a:spcPts val="1200"/>
              </a:spcBef>
              <a:buFont typeface="Arial" panose="020B0604020202020204" pitchFamily="34" charset="0"/>
              <a:buChar char="•"/>
            </a:pPr>
            <a:r>
              <a:rPr lang="en-GB" sz="3600" dirty="0">
                <a:latin typeface="Trebuchet MS" panose="020B0603020202020204" pitchFamily="34" charset="0"/>
              </a:rPr>
              <a:t>HLRs are volunteers who will assist members with local problems and provide cruising information to the CA</a:t>
            </a:r>
          </a:p>
          <a:p>
            <a:pPr marL="540000" indent="-540000">
              <a:spcBef>
                <a:spcPts val="1200"/>
              </a:spcBef>
              <a:buFont typeface="Arial" panose="020B0604020202020204" pitchFamily="34" charset="0"/>
              <a:buChar char="•"/>
            </a:pPr>
            <a:r>
              <a:rPr lang="en-GB" sz="3600" dirty="0">
                <a:latin typeface="Trebuchet MS" panose="020B0603020202020204" pitchFamily="34" charset="0"/>
              </a:rPr>
              <a:t>They are often locals who know the cruising area well, and have good connections to the local marine industry and experts</a:t>
            </a:r>
          </a:p>
          <a:p>
            <a:endParaRPr lang="en-GB" sz="3600" dirty="0"/>
          </a:p>
        </p:txBody>
      </p:sp>
    </p:spTree>
    <p:extLst>
      <p:ext uri="{BB962C8B-B14F-4D97-AF65-F5344CB8AC3E}">
        <p14:creationId xmlns:p14="http://schemas.microsoft.com/office/powerpoint/2010/main" val="322051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19064" y="-426385"/>
            <a:ext cx="15773400" cy="1988345"/>
          </a:xfrm>
        </p:spPr>
        <p:txBody>
          <a:bodyPr>
            <a:noAutofit/>
          </a:bodyPr>
          <a:lstStyle/>
          <a:p>
            <a:pPr lvl="0"/>
            <a:br>
              <a:rPr lang="en-GB" sz="5400" dirty="0">
                <a:solidFill>
                  <a:schemeClr val="accent1">
                    <a:lumMod val="75000"/>
                  </a:schemeClr>
                </a:solidFill>
              </a:rPr>
            </a:br>
            <a:br>
              <a:rPr lang="en-GB" sz="5400" dirty="0">
                <a:solidFill>
                  <a:schemeClr val="accent1">
                    <a:lumMod val="75000"/>
                  </a:schemeClr>
                </a:solidFill>
              </a:rPr>
            </a:br>
            <a:r>
              <a:rPr lang="en-GB" sz="5400" dirty="0">
                <a:solidFill>
                  <a:schemeClr val="accent1">
                    <a:lumMod val="75000"/>
                  </a:schemeClr>
                </a:solidFill>
              </a:rPr>
              <a:t>Crewing Service</a:t>
            </a:r>
            <a:br>
              <a:rPr lang="en-GB" sz="5400" dirty="0">
                <a:solidFill>
                  <a:schemeClr val="accent1">
                    <a:lumMod val="75000"/>
                  </a:schemeClr>
                </a:solidFill>
              </a:rPr>
            </a:br>
            <a:endParaRPr lang="en-GB" sz="5400" dirty="0">
              <a:solidFill>
                <a:schemeClr val="accent1">
                  <a:lumMod val="75000"/>
                </a:schemeClr>
              </a:solidFill>
            </a:endParaRPr>
          </a:p>
        </p:txBody>
      </p:sp>
      <p:sp>
        <p:nvSpPr>
          <p:cNvPr id="3" name="Content Placeholder 2">
            <a:extLst>
              <a:ext uri="{FF2B5EF4-FFF2-40B4-BE49-F238E27FC236}">
                <a16:creationId xmlns:a16="http://schemas.microsoft.com/office/drawing/2014/main" id="{B803B981-0D5E-4874-84D1-DA00FD1306B3}"/>
              </a:ext>
            </a:extLst>
          </p:cNvPr>
          <p:cNvSpPr>
            <a:spLocks noGrp="1"/>
          </p:cNvSpPr>
          <p:nvPr>
            <p:ph idx="4294967295"/>
          </p:nvPr>
        </p:nvSpPr>
        <p:spPr>
          <a:xfrm>
            <a:off x="1439144" y="3343300"/>
            <a:ext cx="15409712" cy="6527007"/>
          </a:xfrm>
        </p:spPr>
        <p:txBody>
          <a:bodyPr>
            <a:noAutofit/>
          </a:bodyPr>
          <a:lstStyle/>
          <a:p>
            <a:pPr>
              <a:buFont typeface="Arial" panose="020B0604020202020204" pitchFamily="34" charset="0"/>
              <a:buChar char="•"/>
            </a:pPr>
            <a:r>
              <a:rPr lang="en-GB" i="1" dirty="0"/>
              <a:t>“To keep a Register of Owners who are prepared to take amateur crews aboard their craft” (from CA Objectives 1908)</a:t>
            </a:r>
          </a:p>
          <a:p>
            <a:pPr>
              <a:buFont typeface="Arial" panose="020B0604020202020204" pitchFamily="34" charset="0"/>
              <a:buChar char="•"/>
            </a:pPr>
            <a:r>
              <a:rPr lang="en-GB" dirty="0"/>
              <a:t>Current Crewing service normally meets 1</a:t>
            </a:r>
            <a:r>
              <a:rPr lang="en-GB" baseline="30000" dirty="0"/>
              <a:t>st</a:t>
            </a:r>
            <a:r>
              <a:rPr lang="en-GB" dirty="0"/>
              <a:t> Thursday of the month from October to April at CA House, and on occasional weekends – with Zoom capability</a:t>
            </a:r>
          </a:p>
          <a:p>
            <a:pPr>
              <a:buFont typeface="Arial" panose="020B0604020202020204" pitchFamily="34" charset="0"/>
              <a:buChar char="•"/>
            </a:pPr>
            <a:r>
              <a:rPr lang="en-GB" dirty="0"/>
              <a:t>Any CA Member can register as a skipper</a:t>
            </a:r>
          </a:p>
          <a:p>
            <a:pPr>
              <a:buFont typeface="Arial" panose="020B0604020202020204" pitchFamily="34" charset="0"/>
              <a:buChar char="•"/>
            </a:pPr>
            <a:r>
              <a:rPr lang="en-GB" dirty="0"/>
              <a:t>Crewing Service Members can register as crew</a:t>
            </a:r>
          </a:p>
          <a:p>
            <a:pPr>
              <a:buFont typeface="Arial" panose="020B0604020202020204" pitchFamily="34" charset="0"/>
              <a:buChar char="•"/>
            </a:pPr>
            <a:r>
              <a:rPr lang="en-GB" dirty="0"/>
              <a:t>Service intended to provide introductions only</a:t>
            </a:r>
            <a:br>
              <a:rPr lang="en-GB" dirty="0"/>
            </a:br>
            <a:endParaRPr lang="en-GB" dirty="0"/>
          </a:p>
        </p:txBody>
      </p:sp>
      <p:pic>
        <p:nvPicPr>
          <p:cNvPr id="5" name="Picture 4">
            <a:extLst>
              <a:ext uri="{FF2B5EF4-FFF2-40B4-BE49-F238E27FC236}">
                <a16:creationId xmlns:a16="http://schemas.microsoft.com/office/drawing/2014/main" id="{78E8E167-97F8-9BC8-DDE1-F9FC102F3D9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07096" y="1492904"/>
            <a:ext cx="10492479" cy="1988344"/>
          </a:xfrm>
          <a:prstGeom prst="rect">
            <a:avLst/>
          </a:prstGeom>
        </p:spPr>
      </p:pic>
      <p:sp>
        <p:nvSpPr>
          <p:cNvPr id="7" name="Rectangle 6">
            <a:extLst>
              <a:ext uri="{FF2B5EF4-FFF2-40B4-BE49-F238E27FC236}">
                <a16:creationId xmlns:a16="http://schemas.microsoft.com/office/drawing/2014/main" id="{2600B5C3-F041-AA16-A851-2D53099E78C8}"/>
              </a:ext>
            </a:extLst>
          </p:cNvPr>
          <p:cNvSpPr/>
          <p:nvPr/>
        </p:nvSpPr>
        <p:spPr>
          <a:xfrm>
            <a:off x="15192672" y="158572"/>
            <a:ext cx="3095328" cy="22302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ue and red logo&#10;&#10;Description automatically generated">
            <a:extLst>
              <a:ext uri="{FF2B5EF4-FFF2-40B4-BE49-F238E27FC236}">
                <a16:creationId xmlns:a16="http://schemas.microsoft.com/office/drawing/2014/main" id="{C65F3F3B-272C-DC3F-3413-75FD694C696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5733745" y="222408"/>
            <a:ext cx="2230222" cy="2230222"/>
          </a:xfrm>
          <a:prstGeom prst="rect">
            <a:avLst/>
          </a:prstGeom>
        </p:spPr>
      </p:pic>
    </p:spTree>
    <p:extLst>
      <p:ext uri="{BB962C8B-B14F-4D97-AF65-F5344CB8AC3E}">
        <p14:creationId xmlns:p14="http://schemas.microsoft.com/office/powerpoint/2010/main" val="30075252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63CD798-8814-E302-A8B5-C4D3B5750C56}"/>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Crewing Service</a:t>
            </a:r>
          </a:p>
        </p:txBody>
      </p:sp>
      <p:sp>
        <p:nvSpPr>
          <p:cNvPr id="4" name="TextBox 3">
            <a:extLst>
              <a:ext uri="{FF2B5EF4-FFF2-40B4-BE49-F238E27FC236}">
                <a16:creationId xmlns:a16="http://schemas.microsoft.com/office/drawing/2014/main" id="{407A6D56-B9A1-75A4-5AA4-AA90704DEBB7}"/>
              </a:ext>
            </a:extLst>
          </p:cNvPr>
          <p:cNvSpPr txBox="1"/>
          <p:nvPr/>
        </p:nvSpPr>
        <p:spPr>
          <a:xfrm>
            <a:off x="699170" y="2465449"/>
            <a:ext cx="9857019" cy="6601807"/>
          </a:xfrm>
          <a:prstGeom prst="rect">
            <a:avLst/>
          </a:prstGeom>
          <a:noFill/>
        </p:spPr>
        <p:txBody>
          <a:bodyPr wrap="square" rtlCol="0">
            <a:spAutoFit/>
          </a:bodyPr>
          <a:lstStyle/>
          <a:p>
            <a:pPr marL="620713" indent="-620713">
              <a:spcBef>
                <a:spcPts val="1200"/>
              </a:spcBef>
              <a:buFont typeface="Arial" panose="020B0604020202020204" pitchFamily="34" charset="0"/>
              <a:buChar char="•"/>
            </a:pPr>
            <a:r>
              <a:rPr lang="en-GB" sz="3600" dirty="0">
                <a:latin typeface="Trebuchet MS" panose="020B0603020202020204" pitchFamily="34" charset="0"/>
              </a:rPr>
              <a:t>Get your sailing plans sorted for the season</a:t>
            </a:r>
          </a:p>
          <a:p>
            <a:pPr marL="620713" indent="-620713">
              <a:spcBef>
                <a:spcPts val="1200"/>
              </a:spcBef>
              <a:buFont typeface="Arial" panose="020B0604020202020204" pitchFamily="34" charset="0"/>
              <a:buChar char="•"/>
            </a:pPr>
            <a:r>
              <a:rPr lang="en-GB" sz="3600" dirty="0">
                <a:latin typeface="Trebuchet MS" panose="020B0603020202020204" pitchFamily="34" charset="0"/>
              </a:rPr>
              <a:t>Don’t have a boat but are dying to get on the water?</a:t>
            </a:r>
          </a:p>
          <a:p>
            <a:pPr marL="620713" indent="-620713">
              <a:spcBef>
                <a:spcPts val="1200"/>
              </a:spcBef>
              <a:buFont typeface="Arial" panose="020B0604020202020204" pitchFamily="34" charset="0"/>
              <a:buChar char="•"/>
            </a:pPr>
            <a:r>
              <a:rPr lang="en-GB" sz="3600" dirty="0">
                <a:latin typeface="Trebuchet MS" panose="020B0603020202020204" pitchFamily="34" charset="0"/>
              </a:rPr>
              <a:t>Take a look at the Crewing Service</a:t>
            </a:r>
          </a:p>
          <a:p>
            <a:pPr marL="620713" indent="-620713">
              <a:spcBef>
                <a:spcPts val="1200"/>
              </a:spcBef>
              <a:buFont typeface="Arial" panose="020B0604020202020204" pitchFamily="34" charset="0"/>
              <a:buChar char="•"/>
            </a:pPr>
            <a:r>
              <a:rPr lang="en-GB" sz="3600" dirty="0">
                <a:latin typeface="Trebuchet MS" panose="020B0603020202020204" pitchFamily="34" charset="0"/>
              </a:rPr>
              <a:t>From just £34 per year you can connect with skippers looking to sail around the cans at weekends, cruise in international locations and even cross oceans! </a:t>
            </a:r>
          </a:p>
          <a:p>
            <a:pPr marL="285750" indent="-285750">
              <a:buFont typeface="Arial" panose="020B0604020202020204" pitchFamily="34" charset="0"/>
              <a:buChar char="•"/>
            </a:pPr>
            <a:endParaRPr lang="en-GB" sz="3500" dirty="0">
              <a:latin typeface="Trebuchet MS" panose="020B0603020202020204" pitchFamily="34" charset="0"/>
            </a:endParaRPr>
          </a:p>
          <a:p>
            <a:pPr marL="285750" indent="-285750">
              <a:buFont typeface="Arial" panose="020B0604020202020204" pitchFamily="34" charset="0"/>
              <a:buChar char="•"/>
            </a:pPr>
            <a:endParaRPr lang="en-GB" sz="3500" dirty="0">
              <a:latin typeface="Trebuchet MS" panose="020B0603020202020204" pitchFamily="34" charset="0"/>
            </a:endParaRPr>
          </a:p>
          <a:p>
            <a:pPr marL="285750" indent="-285750">
              <a:buFont typeface="Arial" panose="020B0604020202020204" pitchFamily="34" charset="0"/>
              <a:buChar char="•"/>
            </a:pPr>
            <a:endParaRPr lang="en-GB" sz="3500" dirty="0">
              <a:latin typeface="Trebuchet MS" panose="020B0603020202020204" pitchFamily="34" charset="0"/>
            </a:endParaRPr>
          </a:p>
        </p:txBody>
      </p:sp>
      <p:pic>
        <p:nvPicPr>
          <p:cNvPr id="5" name="Picture 4" descr="A collage of a boat service&#10;&#10;Description automatically generated">
            <a:extLst>
              <a:ext uri="{FF2B5EF4-FFF2-40B4-BE49-F238E27FC236}">
                <a16:creationId xmlns:a16="http://schemas.microsoft.com/office/drawing/2014/main" id="{2CEBC42E-5AD6-EF68-43AF-4A0B1736F77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115228" y="2517056"/>
            <a:ext cx="4905536" cy="3050840"/>
          </a:xfrm>
          <a:prstGeom prst="rect">
            <a:avLst/>
          </a:prstGeom>
          <a:ln>
            <a:solidFill>
              <a:schemeClr val="tx1"/>
            </a:solidFill>
          </a:ln>
          <a:effectLst/>
        </p:spPr>
      </p:pic>
      <p:pic>
        <p:nvPicPr>
          <p:cNvPr id="8" name="Picture 7">
            <a:extLst>
              <a:ext uri="{FF2B5EF4-FFF2-40B4-BE49-F238E27FC236}">
                <a16:creationId xmlns:a16="http://schemas.microsoft.com/office/drawing/2014/main" id="{07360A94-9F81-FB50-BE54-80CC06B141D5}"/>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55567" y="5957338"/>
            <a:ext cx="3832433" cy="2552400"/>
          </a:xfrm>
          <a:prstGeom prst="rect">
            <a:avLst/>
          </a:prstGeom>
          <a:ln>
            <a:solidFill>
              <a:schemeClr val="tx1"/>
            </a:solidFill>
          </a:ln>
          <a:effectLst/>
        </p:spPr>
      </p:pic>
      <p:pic>
        <p:nvPicPr>
          <p:cNvPr id="10" name="Picture 9">
            <a:extLst>
              <a:ext uri="{FF2B5EF4-FFF2-40B4-BE49-F238E27FC236}">
                <a16:creationId xmlns:a16="http://schemas.microsoft.com/office/drawing/2014/main" id="{5E4F6973-94B9-91BB-B75E-D003F0EA9B5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0493236" y="5957338"/>
            <a:ext cx="3403292" cy="2552469"/>
          </a:xfrm>
          <a:prstGeom prst="rect">
            <a:avLst/>
          </a:prstGeom>
          <a:ln>
            <a:solidFill>
              <a:schemeClr val="tx1"/>
            </a:solidFill>
          </a:ln>
          <a:effectLst/>
        </p:spPr>
      </p:pic>
      <p:sp>
        <p:nvSpPr>
          <p:cNvPr id="2" name="Rectangle 1">
            <a:extLst>
              <a:ext uri="{FF2B5EF4-FFF2-40B4-BE49-F238E27FC236}">
                <a16:creationId xmlns:a16="http://schemas.microsoft.com/office/drawing/2014/main" id="{B1AC5FD1-5ABF-7C6A-6426-47968B9F130B}"/>
              </a:ext>
            </a:extLst>
          </p:cNvPr>
          <p:cNvSpPr/>
          <p:nvPr/>
        </p:nvSpPr>
        <p:spPr>
          <a:xfrm>
            <a:off x="15192672" y="158572"/>
            <a:ext cx="3095328" cy="22302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blue and red logo&#10;&#10;Description automatically generated">
            <a:extLst>
              <a:ext uri="{FF2B5EF4-FFF2-40B4-BE49-F238E27FC236}">
                <a16:creationId xmlns:a16="http://schemas.microsoft.com/office/drawing/2014/main" id="{8A75409E-F59A-1BE6-DBA4-CD28A8BC6346}"/>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5915589" y="174948"/>
            <a:ext cx="2230222" cy="2230222"/>
          </a:xfrm>
          <a:prstGeom prst="rect">
            <a:avLst/>
          </a:prstGeom>
        </p:spPr>
      </p:pic>
    </p:spTree>
    <p:extLst>
      <p:ext uri="{BB962C8B-B14F-4D97-AF65-F5344CB8AC3E}">
        <p14:creationId xmlns:p14="http://schemas.microsoft.com/office/powerpoint/2010/main" val="25372783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01029" y="2315160"/>
            <a:ext cx="8815925" cy="5458130"/>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itle 3">
            <a:extLst>
              <a:ext uri="{FF2B5EF4-FFF2-40B4-BE49-F238E27FC236}">
                <a16:creationId xmlns:a16="http://schemas.microsoft.com/office/drawing/2014/main" id="{F8B9FD99-DBC1-30B3-7FD6-14B0ED5A05AA}"/>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CA House</a:t>
            </a:r>
          </a:p>
        </p:txBody>
      </p:sp>
      <p:pic>
        <p:nvPicPr>
          <p:cNvPr id="5" name="Picture 4" descr="A pizza and onion rings on a table&#10;&#10;Description automatically generated">
            <a:extLst>
              <a:ext uri="{FF2B5EF4-FFF2-40B4-BE49-F238E27FC236}">
                <a16:creationId xmlns:a16="http://schemas.microsoft.com/office/drawing/2014/main" id="{7A2701E7-A668-9B74-9152-87D6F240C1D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181266" y="340585"/>
            <a:ext cx="4457677" cy="5943570"/>
          </a:xfrm>
          <a:prstGeom prst="rect">
            <a:avLst/>
          </a:prstGeom>
          <a:ln>
            <a:solidFill>
              <a:schemeClr val="tx1"/>
            </a:solidFill>
          </a:ln>
          <a:effectLst>
            <a:outerShdw blurRad="50800" dist="101600" dir="2700000" algn="tl" rotWithShape="0">
              <a:prstClr val="black">
                <a:alpha val="40000"/>
              </a:prstClr>
            </a:outerShdw>
          </a:effectLst>
        </p:spPr>
      </p:pic>
      <p:pic>
        <p:nvPicPr>
          <p:cNvPr id="7" name="Picture 6" descr="A building with a boat in front of it&#10;&#10;Description automatically generated">
            <a:extLst>
              <a:ext uri="{FF2B5EF4-FFF2-40B4-BE49-F238E27FC236}">
                <a16:creationId xmlns:a16="http://schemas.microsoft.com/office/drawing/2014/main" id="{15353F25-5446-8432-E186-FD0398AD9E67}"/>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2728105" y="5287516"/>
            <a:ext cx="4680520" cy="309634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5383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652" y="1399084"/>
            <a:ext cx="5592970" cy="4194728"/>
          </a:xfrm>
          <a:prstGeom prst="rect">
            <a:avLst/>
          </a:prstGeom>
          <a:ln>
            <a:solidFill>
              <a:schemeClr val="tx1"/>
            </a:solidFill>
          </a:ln>
          <a:effectLst/>
          <a:extLst>
            <a:ext uri="{909E8E84-426E-40DD-AFC4-6F175D3DCCD1}">
              <a14:hiddenFill xmlns:a14="http://schemas.microsoft.com/office/drawing/2010/main">
                <a:solidFill>
                  <a:schemeClr val="accent1"/>
                </a:solidFill>
              </a14:hiddenFill>
            </a:ext>
          </a:extLst>
        </p:spPr>
      </p:pic>
      <p:pic>
        <p:nvPicPr>
          <p:cNvPr id="4" name="Picture 3" descr="A building with a dock and trees&#10;&#10;Description automatically generated">
            <a:extLst>
              <a:ext uri="{FF2B5EF4-FFF2-40B4-BE49-F238E27FC236}">
                <a16:creationId xmlns:a16="http://schemas.microsoft.com/office/drawing/2014/main" id="{0B99DF79-B4A4-735D-66A0-BFE69C14DA9C}"/>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737050" y="2277363"/>
            <a:ext cx="3965164" cy="5286886"/>
          </a:xfrm>
          <a:prstGeom prst="rect">
            <a:avLst/>
          </a:prstGeom>
          <a:ln>
            <a:solidFill>
              <a:schemeClr val="tx1"/>
            </a:solidFill>
          </a:ln>
          <a:effectLst/>
        </p:spPr>
      </p:pic>
      <p:sp>
        <p:nvSpPr>
          <p:cNvPr id="5" name="Title 3">
            <a:extLst>
              <a:ext uri="{FF2B5EF4-FFF2-40B4-BE49-F238E27FC236}">
                <a16:creationId xmlns:a16="http://schemas.microsoft.com/office/drawing/2014/main" id="{A5C0AF08-7700-27BD-B749-FD9CD971B960}"/>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CA House</a:t>
            </a:r>
          </a:p>
        </p:txBody>
      </p:sp>
      <p:pic>
        <p:nvPicPr>
          <p:cNvPr id="9" name="Picture 8" descr="A group of people standing in a room with flags&#10;&#10;Description automatically generated">
            <a:extLst>
              <a:ext uri="{FF2B5EF4-FFF2-40B4-BE49-F238E27FC236}">
                <a16:creationId xmlns:a16="http://schemas.microsoft.com/office/drawing/2014/main" id="{F528D151-9B74-6294-30AF-0BF5EF746106}"/>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736287" y="2908839"/>
            <a:ext cx="5841279" cy="4380959"/>
          </a:xfrm>
          <a:prstGeom prst="rect">
            <a:avLst/>
          </a:prstGeom>
          <a:ln>
            <a:solidFill>
              <a:schemeClr val="tx1"/>
            </a:solidFill>
          </a:ln>
          <a:effectLst/>
        </p:spPr>
      </p:pic>
      <p:pic>
        <p:nvPicPr>
          <p:cNvPr id="11" name="Picture 10" descr="A room with tables and chairs&#10;&#10;Description automatically generated">
            <a:extLst>
              <a:ext uri="{FF2B5EF4-FFF2-40B4-BE49-F238E27FC236}">
                <a16:creationId xmlns:a16="http://schemas.microsoft.com/office/drawing/2014/main" id="{812DED90-97A3-3A13-5FF1-1B9255FCCE21}"/>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616972" y="5835496"/>
            <a:ext cx="5631087" cy="2526950"/>
          </a:xfrm>
          <a:prstGeom prst="rect">
            <a:avLst/>
          </a:prstGeom>
          <a:ln>
            <a:solidFill>
              <a:schemeClr val="tx1"/>
            </a:solidFill>
          </a:ln>
          <a:effectLst/>
        </p:spPr>
      </p:pic>
    </p:spTree>
    <p:extLst>
      <p:ext uri="{BB962C8B-B14F-4D97-AF65-F5344CB8AC3E}">
        <p14:creationId xmlns:p14="http://schemas.microsoft.com/office/powerpoint/2010/main" val="3455619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54553A1-CAAA-4706-97D0-D97A2BC219D0}"/>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9144000" y="2572348"/>
            <a:ext cx="7164452" cy="5373339"/>
          </a:xfrm>
          <a:prstGeom prst="rect">
            <a:avLst/>
          </a:prstGeom>
          <a:ln>
            <a:solidFill>
              <a:schemeClr val="tx1"/>
            </a:solidFill>
          </a:ln>
          <a:effectLst/>
        </p:spPr>
      </p:pic>
      <p:sp>
        <p:nvSpPr>
          <p:cNvPr id="3" name="Title 3">
            <a:extLst>
              <a:ext uri="{FF2B5EF4-FFF2-40B4-BE49-F238E27FC236}">
                <a16:creationId xmlns:a16="http://schemas.microsoft.com/office/drawing/2014/main" id="{13B43289-4102-F6B8-A6DC-39491E5A7C89}"/>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En suite Cabins at CA House</a:t>
            </a:r>
          </a:p>
        </p:txBody>
      </p:sp>
      <p:sp>
        <p:nvSpPr>
          <p:cNvPr id="4" name="TextBox 3">
            <a:extLst>
              <a:ext uri="{FF2B5EF4-FFF2-40B4-BE49-F238E27FC236}">
                <a16:creationId xmlns:a16="http://schemas.microsoft.com/office/drawing/2014/main" id="{3DF3F1ED-FEBF-71C3-A3E4-902A315C49A4}"/>
              </a:ext>
            </a:extLst>
          </p:cNvPr>
          <p:cNvSpPr txBox="1"/>
          <p:nvPr/>
        </p:nvSpPr>
        <p:spPr>
          <a:xfrm>
            <a:off x="1256400" y="1908000"/>
            <a:ext cx="11560008" cy="4431983"/>
          </a:xfrm>
          <a:prstGeom prst="rect">
            <a:avLst/>
          </a:prstGeom>
          <a:noFill/>
        </p:spPr>
        <p:txBody>
          <a:bodyPr wrap="square" rtlCol="0">
            <a:spAutoFit/>
          </a:bodyPr>
          <a:lstStyle/>
          <a:p>
            <a:pPr marL="620713" indent="-620713">
              <a:spcBef>
                <a:spcPts val="1200"/>
              </a:spcBef>
              <a:buFont typeface="Arial" panose="020B0604020202020204" pitchFamily="34" charset="0"/>
              <a:buChar char="•"/>
            </a:pPr>
            <a:r>
              <a:rPr lang="en-GB" sz="3600" dirty="0">
                <a:latin typeface="Trebuchet MS" panose="020B0603020202020204" pitchFamily="34" charset="0"/>
              </a:rPr>
              <a:t>Single room / £60</a:t>
            </a:r>
          </a:p>
          <a:p>
            <a:pPr marL="620713" indent="-620713">
              <a:spcBef>
                <a:spcPts val="1200"/>
              </a:spcBef>
              <a:buFont typeface="Arial" panose="020B0604020202020204" pitchFamily="34" charset="0"/>
              <a:buChar char="•"/>
            </a:pPr>
            <a:r>
              <a:rPr lang="en-GB" sz="3600" dirty="0">
                <a:latin typeface="Trebuchet MS" panose="020B0603020202020204" pitchFamily="34" charset="0"/>
              </a:rPr>
              <a:t>Double room / £70</a:t>
            </a:r>
          </a:p>
          <a:p>
            <a:pPr marL="620713" indent="-620713">
              <a:spcBef>
                <a:spcPts val="1200"/>
              </a:spcBef>
              <a:buFont typeface="Arial" panose="020B0604020202020204" pitchFamily="34" charset="0"/>
              <a:buChar char="•"/>
            </a:pPr>
            <a:r>
              <a:rPr lang="en-GB" sz="3600" dirty="0">
                <a:latin typeface="Trebuchet MS" panose="020B0603020202020204" pitchFamily="34" charset="0"/>
              </a:rPr>
              <a:t>Includes self-service breakfast</a:t>
            </a:r>
          </a:p>
          <a:p>
            <a:pPr marL="620713" indent="-620713">
              <a:spcBef>
                <a:spcPts val="1200"/>
              </a:spcBef>
              <a:buFont typeface="Arial" panose="020B0604020202020204" pitchFamily="34" charset="0"/>
              <a:buChar char="•"/>
            </a:pPr>
            <a:r>
              <a:rPr lang="en-GB" sz="3600" dirty="0">
                <a:latin typeface="Trebuchet MS" panose="020B0603020202020204" pitchFamily="34" charset="0"/>
              </a:rPr>
              <a:t>Free secure parking</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spTree>
    <p:extLst>
      <p:ext uri="{BB962C8B-B14F-4D97-AF65-F5344CB8AC3E}">
        <p14:creationId xmlns:p14="http://schemas.microsoft.com/office/powerpoint/2010/main" val="39566089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59BB3B-90AB-13D7-11E1-C07CA7CC9DC9}"/>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Marine Partner Discounts</a:t>
            </a:r>
          </a:p>
        </p:txBody>
      </p:sp>
      <p:sp>
        <p:nvSpPr>
          <p:cNvPr id="5" name="TextBox 4">
            <a:extLst>
              <a:ext uri="{FF2B5EF4-FFF2-40B4-BE49-F238E27FC236}">
                <a16:creationId xmlns:a16="http://schemas.microsoft.com/office/drawing/2014/main" id="{0F313FA0-C7FB-17A1-24DF-BAA0B2D3EF59}"/>
              </a:ext>
            </a:extLst>
          </p:cNvPr>
          <p:cNvSpPr txBox="1"/>
          <p:nvPr/>
        </p:nvSpPr>
        <p:spPr>
          <a:xfrm>
            <a:off x="1256400" y="1908000"/>
            <a:ext cx="12424104" cy="7571303"/>
          </a:xfrm>
          <a:prstGeom prst="rect">
            <a:avLst/>
          </a:prstGeom>
          <a:noFill/>
        </p:spPr>
        <p:txBody>
          <a:bodyPr wrap="square" rtlCol="0">
            <a:spAutoFit/>
          </a:bodyPr>
          <a:lstStyle/>
          <a:p>
            <a:r>
              <a:rPr lang="en-GB" sz="4000" dirty="0">
                <a:latin typeface="Trebuchet MS" panose="020B0603020202020204" pitchFamily="34" charset="0"/>
              </a:rPr>
              <a:t>A few examples: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Insurance: Pantaenius, Topsail, Haven Knox-Johnston</a:t>
            </a:r>
          </a:p>
          <a:p>
            <a:pPr marL="620713" indent="-620713">
              <a:spcBef>
                <a:spcPts val="1200"/>
              </a:spcBef>
              <a:buFont typeface="Arial" panose="020B0604020202020204" pitchFamily="34" charset="0"/>
              <a:buChar char="•"/>
            </a:pPr>
            <a:r>
              <a:rPr lang="en-GB" sz="3600" dirty="0">
                <a:latin typeface="Trebuchet MS" panose="020B0603020202020204" pitchFamily="34" charset="0"/>
              </a:rPr>
              <a:t>Equipment: LeeSan, Tek-Tanks, Ship Shape Bedding, Bruntons, ASAP Supplies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Sail Makers: Crusader, Dolphin, Hyde, Jeckells, Rolly Tasker, Ullman Sails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Charts &amp; Books: Imray, Adlard Coles, Fernhurst Books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Visitors’ Berthing: Royal Clarence (Gosport), Universal (Hamble), Cherbourg - all 20%</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pic>
        <p:nvPicPr>
          <p:cNvPr id="7" name="Picture 6" descr="A sign with text and blue and red letters&#10;&#10;Description automatically generated">
            <a:extLst>
              <a:ext uri="{FF2B5EF4-FFF2-40B4-BE49-F238E27FC236}">
                <a16:creationId xmlns:a16="http://schemas.microsoft.com/office/drawing/2014/main" id="{725E15E3-A499-C5F9-BBA2-F8518AA73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2472" y="2623220"/>
            <a:ext cx="3046638" cy="5286458"/>
          </a:xfrm>
          <a:prstGeom prst="rect">
            <a:avLst/>
          </a:prstGeom>
          <a:ln>
            <a:solidFill>
              <a:schemeClr val="tx1"/>
            </a:solidFill>
          </a:ln>
          <a:effectLst/>
        </p:spPr>
      </p:pic>
    </p:spTree>
    <p:extLst>
      <p:ext uri="{BB962C8B-B14F-4D97-AF65-F5344CB8AC3E}">
        <p14:creationId xmlns:p14="http://schemas.microsoft.com/office/powerpoint/2010/main" val="1672555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155EC22A-74CE-2159-756E-AD1BBF1C5621}"/>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i="1" dirty="0">
                <a:solidFill>
                  <a:schemeClr val="accent1">
                    <a:lumMod val="75000"/>
                  </a:schemeClr>
                </a:solidFill>
              </a:rPr>
              <a:t>Cruising</a:t>
            </a:r>
            <a:r>
              <a:rPr lang="en-GB" sz="5400" dirty="0">
                <a:solidFill>
                  <a:schemeClr val="accent1">
                    <a:lumMod val="75000"/>
                  </a:schemeClr>
                </a:solidFill>
              </a:rPr>
              <a:t> Magazine</a:t>
            </a:r>
          </a:p>
        </p:txBody>
      </p:sp>
      <p:sp>
        <p:nvSpPr>
          <p:cNvPr id="5" name="TextBox 4">
            <a:extLst>
              <a:ext uri="{FF2B5EF4-FFF2-40B4-BE49-F238E27FC236}">
                <a16:creationId xmlns:a16="http://schemas.microsoft.com/office/drawing/2014/main" id="{92BC1AAF-552D-AC91-7CAF-80083FAF0D68}"/>
              </a:ext>
            </a:extLst>
          </p:cNvPr>
          <p:cNvSpPr txBox="1"/>
          <p:nvPr/>
        </p:nvSpPr>
        <p:spPr>
          <a:xfrm>
            <a:off x="1256400" y="1908000"/>
            <a:ext cx="10767920" cy="2431435"/>
          </a:xfrm>
          <a:prstGeom prst="rect">
            <a:avLst/>
          </a:prstGeom>
          <a:noFill/>
        </p:spPr>
        <p:txBody>
          <a:bodyPr wrap="square" rtlCol="0">
            <a:spAutoFit/>
          </a:bodyPr>
          <a:lstStyle/>
          <a:p>
            <a:r>
              <a:rPr lang="en-GB" sz="4000" dirty="0">
                <a:latin typeface="Trebuchet MS" panose="020B0603020202020204" pitchFamily="34" charset="0"/>
              </a:rPr>
              <a:t>Quarterly members’ magazine packed with useful info and interesting articles</a:t>
            </a:r>
            <a:endParaRPr lang="en-GB" sz="3600" dirty="0"/>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pic>
        <p:nvPicPr>
          <p:cNvPr id="9" name="Picture 2" descr="A magazine cover with a boat on the water&#10;&#10;Description automatically generated">
            <a:extLst>
              <a:ext uri="{FF2B5EF4-FFF2-40B4-BE49-F238E27FC236}">
                <a16:creationId xmlns:a16="http://schemas.microsoft.com/office/drawing/2014/main" id="{7120AF34-E024-DC02-08B5-DC0CF8CCB519}"/>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1180000">
            <a:off x="1374964" y="3787566"/>
            <a:ext cx="3124956" cy="4320000"/>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5F66C2D7-A69C-84DD-F16E-20FD98AB5E5B}"/>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21180000">
            <a:off x="13420936" y="3787200"/>
            <a:ext cx="3185000" cy="4320000"/>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1FF30FB-0E27-1A1B-4EA0-E77412F31205}"/>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rot="21180000">
            <a:off x="9377524" y="3787200"/>
            <a:ext cx="3187525" cy="4320000"/>
          </a:xfrm>
          <a:prstGeom prst="rect">
            <a:avLst/>
          </a:prstGeom>
          <a:ln>
            <a:solidFill>
              <a:schemeClr val="tx1"/>
            </a:solidFill>
          </a:ln>
          <a:effectLst>
            <a:outerShdw blurRad="50800" dist="101600" dir="2700000" algn="tl" rotWithShape="0">
              <a:prstClr val="black">
                <a:alpha val="40000"/>
              </a:prstClr>
            </a:outerShdw>
          </a:effectLst>
        </p:spPr>
      </p:pic>
      <p:pic>
        <p:nvPicPr>
          <p:cNvPr id="12" name="Picture 5" descr="A magazine cover with a boat on the water&#10;&#10;Description automatically generated">
            <a:extLst>
              <a:ext uri="{FF2B5EF4-FFF2-40B4-BE49-F238E27FC236}">
                <a16:creationId xmlns:a16="http://schemas.microsoft.com/office/drawing/2014/main" id="{6629D619-BF77-B04F-A13A-17AE3026F21C}"/>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rot="21180000">
            <a:off x="5333368" y="3787200"/>
            <a:ext cx="3127000" cy="4320000"/>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50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5A9C502-F9AB-916F-AC47-4EC2381CEAA9}"/>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Monthly Newsletters</a:t>
            </a:r>
          </a:p>
        </p:txBody>
      </p:sp>
      <p:pic>
        <p:nvPicPr>
          <p:cNvPr id="12" name="Picture 11">
            <a:extLst>
              <a:ext uri="{FF2B5EF4-FFF2-40B4-BE49-F238E27FC236}">
                <a16:creationId xmlns:a16="http://schemas.microsoft.com/office/drawing/2014/main" id="{872F7951-F285-6883-078F-511319FFD0B8}"/>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575048" y="679004"/>
            <a:ext cx="12204315" cy="8568952"/>
          </a:xfrm>
          <a:prstGeom prst="rect">
            <a:avLst/>
          </a:prstGeom>
          <a:ln>
            <a:noFill/>
          </a:ln>
          <a:effectLst>
            <a:outerShdw blurRad="50800" dist="101600" dir="2700000" algn="tl" rotWithShape="0">
              <a:prstClr val="black">
                <a:alpha val="40000"/>
              </a:prstClr>
            </a:outerShdw>
          </a:effectLst>
        </p:spPr>
      </p:pic>
      <p:pic>
        <p:nvPicPr>
          <p:cNvPr id="8" name="Picture 5">
            <a:extLst>
              <a:ext uri="{FF2B5EF4-FFF2-40B4-BE49-F238E27FC236}">
                <a16:creationId xmlns:a16="http://schemas.microsoft.com/office/drawing/2014/main" id="{1A3025E4-0858-F5E5-4423-D2F7118C946B}"/>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224120" y="4567436"/>
            <a:ext cx="7056784" cy="4000696"/>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9" name="Picture 9">
            <a:extLst>
              <a:ext uri="{FF2B5EF4-FFF2-40B4-BE49-F238E27FC236}">
                <a16:creationId xmlns:a16="http://schemas.microsoft.com/office/drawing/2014/main" id="{18FA415A-895D-67A1-751B-647C5FF1CD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9984" y="440470"/>
            <a:ext cx="3960440" cy="5816251"/>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33DC64-314B-A078-60CA-FA4A2DEAEA52}"/>
              </a:ext>
            </a:extLst>
          </p:cNvPr>
          <p:cNvSpPr txBox="1"/>
          <p:nvPr/>
        </p:nvSpPr>
        <p:spPr>
          <a:xfrm>
            <a:off x="1583160" y="6795636"/>
            <a:ext cx="936104" cy="307777"/>
          </a:xfrm>
          <a:prstGeom prst="rect">
            <a:avLst/>
          </a:prstGeom>
          <a:noFill/>
        </p:spPr>
        <p:txBody>
          <a:bodyPr wrap="square" rtlCol="0">
            <a:spAutoFit/>
          </a:bodyPr>
          <a:lstStyle/>
          <a:p>
            <a:r>
              <a:rPr lang="en-GB" sz="1400" b="1" dirty="0" err="1">
                <a:solidFill>
                  <a:schemeClr val="bg2">
                    <a:lumMod val="50000"/>
                  </a:schemeClr>
                </a:solidFill>
              </a:rPr>
              <a:t>xxxxxxxxx</a:t>
            </a:r>
            <a:endParaRPr lang="en-GB" b="1" dirty="0">
              <a:solidFill>
                <a:schemeClr val="bg2">
                  <a:lumMod val="50000"/>
                </a:schemeClr>
              </a:solidFill>
            </a:endParaRPr>
          </a:p>
        </p:txBody>
      </p:sp>
      <p:sp>
        <p:nvSpPr>
          <p:cNvPr id="10" name="TextBox 9">
            <a:extLst>
              <a:ext uri="{FF2B5EF4-FFF2-40B4-BE49-F238E27FC236}">
                <a16:creationId xmlns:a16="http://schemas.microsoft.com/office/drawing/2014/main" id="{A5DE6860-C594-F5A4-99ED-261592674757}"/>
              </a:ext>
            </a:extLst>
          </p:cNvPr>
          <p:cNvSpPr txBox="1"/>
          <p:nvPr/>
        </p:nvSpPr>
        <p:spPr>
          <a:xfrm>
            <a:off x="2575578" y="6802524"/>
            <a:ext cx="951798" cy="307777"/>
          </a:xfrm>
          <a:prstGeom prst="rect">
            <a:avLst/>
          </a:prstGeom>
          <a:noFill/>
        </p:spPr>
        <p:txBody>
          <a:bodyPr wrap="square" rtlCol="0">
            <a:spAutoFit/>
          </a:bodyPr>
          <a:lstStyle/>
          <a:p>
            <a:r>
              <a:rPr lang="en-GB" sz="1400" b="1" dirty="0" err="1">
                <a:solidFill>
                  <a:schemeClr val="bg2">
                    <a:lumMod val="50000"/>
                  </a:schemeClr>
                </a:solidFill>
              </a:rPr>
              <a:t>xxxxxxxxx</a:t>
            </a:r>
            <a:endParaRPr lang="en-GB" b="1" dirty="0">
              <a:solidFill>
                <a:schemeClr val="bg2">
                  <a:lumMod val="50000"/>
                </a:schemeClr>
              </a:solidFill>
            </a:endParaRPr>
          </a:p>
        </p:txBody>
      </p:sp>
      <p:sp>
        <p:nvSpPr>
          <p:cNvPr id="11" name="TextBox 10">
            <a:extLst>
              <a:ext uri="{FF2B5EF4-FFF2-40B4-BE49-F238E27FC236}">
                <a16:creationId xmlns:a16="http://schemas.microsoft.com/office/drawing/2014/main" id="{8CDBFEB0-460C-3433-31E2-3CAF3FFA1557}"/>
              </a:ext>
            </a:extLst>
          </p:cNvPr>
          <p:cNvSpPr txBox="1"/>
          <p:nvPr/>
        </p:nvSpPr>
        <p:spPr>
          <a:xfrm>
            <a:off x="7493400" y="6035732"/>
            <a:ext cx="1290560" cy="307777"/>
          </a:xfrm>
          <a:prstGeom prst="rect">
            <a:avLst/>
          </a:prstGeom>
          <a:noFill/>
        </p:spPr>
        <p:txBody>
          <a:bodyPr wrap="square" rtlCol="0">
            <a:spAutoFit/>
          </a:bodyPr>
          <a:lstStyle/>
          <a:p>
            <a:r>
              <a:rPr lang="en-GB" sz="1400" b="1" dirty="0" err="1">
                <a:solidFill>
                  <a:schemeClr val="bg2">
                    <a:lumMod val="50000"/>
                  </a:schemeClr>
                </a:solidFill>
              </a:rPr>
              <a:t>xxxxxxxxxxxx</a:t>
            </a:r>
            <a:endParaRPr lang="en-GB" b="1" dirty="0">
              <a:solidFill>
                <a:schemeClr val="bg2">
                  <a:lumMod val="50000"/>
                </a:schemeClr>
              </a:solidFill>
            </a:endParaRPr>
          </a:p>
        </p:txBody>
      </p:sp>
      <p:sp>
        <p:nvSpPr>
          <p:cNvPr id="13" name="TextBox 12">
            <a:extLst>
              <a:ext uri="{FF2B5EF4-FFF2-40B4-BE49-F238E27FC236}">
                <a16:creationId xmlns:a16="http://schemas.microsoft.com/office/drawing/2014/main" id="{A74E5EC0-22C6-FFB7-CB7D-FF8A441F591D}"/>
              </a:ext>
            </a:extLst>
          </p:cNvPr>
          <p:cNvSpPr txBox="1"/>
          <p:nvPr/>
        </p:nvSpPr>
        <p:spPr>
          <a:xfrm>
            <a:off x="6479704" y="6542893"/>
            <a:ext cx="1080120" cy="307777"/>
          </a:xfrm>
          <a:prstGeom prst="rect">
            <a:avLst/>
          </a:prstGeom>
          <a:noFill/>
        </p:spPr>
        <p:txBody>
          <a:bodyPr wrap="square" rtlCol="0">
            <a:spAutoFit/>
          </a:bodyPr>
          <a:lstStyle/>
          <a:p>
            <a:r>
              <a:rPr lang="en-GB" sz="1400" b="1" dirty="0" err="1">
                <a:solidFill>
                  <a:schemeClr val="bg2">
                    <a:lumMod val="50000"/>
                  </a:schemeClr>
                </a:solidFill>
              </a:rPr>
              <a:t>xxxxxxxxxx</a:t>
            </a:r>
            <a:endParaRPr lang="en-GB" b="1" dirty="0">
              <a:solidFill>
                <a:schemeClr val="bg2">
                  <a:lumMod val="50000"/>
                </a:schemeClr>
              </a:solidFill>
            </a:endParaRPr>
          </a:p>
        </p:txBody>
      </p:sp>
      <p:sp>
        <p:nvSpPr>
          <p:cNvPr id="14" name="TextBox 13">
            <a:extLst>
              <a:ext uri="{FF2B5EF4-FFF2-40B4-BE49-F238E27FC236}">
                <a16:creationId xmlns:a16="http://schemas.microsoft.com/office/drawing/2014/main" id="{36A629F6-D867-136C-CD14-2A5304197687}"/>
              </a:ext>
            </a:extLst>
          </p:cNvPr>
          <p:cNvSpPr txBox="1"/>
          <p:nvPr/>
        </p:nvSpPr>
        <p:spPr>
          <a:xfrm>
            <a:off x="5525690" y="4436057"/>
            <a:ext cx="888934" cy="307777"/>
          </a:xfrm>
          <a:prstGeom prst="rect">
            <a:avLst/>
          </a:prstGeom>
          <a:noFill/>
        </p:spPr>
        <p:txBody>
          <a:bodyPr wrap="square" rtlCol="0">
            <a:spAutoFit/>
          </a:bodyPr>
          <a:lstStyle/>
          <a:p>
            <a:r>
              <a:rPr lang="en-GB" sz="1400" b="1" dirty="0" err="1">
                <a:solidFill>
                  <a:schemeClr val="bg2">
                    <a:lumMod val="50000"/>
                  </a:schemeClr>
                </a:solidFill>
              </a:rPr>
              <a:t>xxxxx</a:t>
            </a:r>
            <a:endParaRPr lang="en-GB" b="1" dirty="0">
              <a:solidFill>
                <a:schemeClr val="bg2">
                  <a:lumMod val="50000"/>
                </a:schemeClr>
              </a:solidFill>
            </a:endParaRPr>
          </a:p>
        </p:txBody>
      </p:sp>
      <p:sp>
        <p:nvSpPr>
          <p:cNvPr id="15" name="TextBox 14">
            <a:extLst>
              <a:ext uri="{FF2B5EF4-FFF2-40B4-BE49-F238E27FC236}">
                <a16:creationId xmlns:a16="http://schemas.microsoft.com/office/drawing/2014/main" id="{E35B1733-3225-C855-180B-A7F2D870D679}"/>
              </a:ext>
            </a:extLst>
          </p:cNvPr>
          <p:cNvSpPr txBox="1"/>
          <p:nvPr/>
        </p:nvSpPr>
        <p:spPr>
          <a:xfrm>
            <a:off x="5547083" y="5123755"/>
            <a:ext cx="888934" cy="307777"/>
          </a:xfrm>
          <a:prstGeom prst="rect">
            <a:avLst/>
          </a:prstGeom>
          <a:noFill/>
        </p:spPr>
        <p:txBody>
          <a:bodyPr wrap="square" rtlCol="0">
            <a:spAutoFit/>
          </a:bodyPr>
          <a:lstStyle/>
          <a:p>
            <a:r>
              <a:rPr lang="en-GB" sz="1400" b="1" dirty="0" err="1">
                <a:solidFill>
                  <a:schemeClr val="bg2">
                    <a:lumMod val="50000"/>
                  </a:schemeClr>
                </a:solidFill>
              </a:rPr>
              <a:t>xxxxx</a:t>
            </a:r>
            <a:endParaRPr lang="en-GB" b="1" dirty="0">
              <a:solidFill>
                <a:schemeClr val="bg2">
                  <a:lumMod val="50000"/>
                </a:schemeClr>
              </a:solidFill>
            </a:endParaRPr>
          </a:p>
        </p:txBody>
      </p:sp>
      <p:sp>
        <p:nvSpPr>
          <p:cNvPr id="16" name="TextBox 15">
            <a:extLst>
              <a:ext uri="{FF2B5EF4-FFF2-40B4-BE49-F238E27FC236}">
                <a16:creationId xmlns:a16="http://schemas.microsoft.com/office/drawing/2014/main" id="{A1942020-73E3-7423-7F48-C2315C5A168A}"/>
              </a:ext>
            </a:extLst>
          </p:cNvPr>
          <p:cNvSpPr txBox="1"/>
          <p:nvPr/>
        </p:nvSpPr>
        <p:spPr>
          <a:xfrm>
            <a:off x="5544318" y="6206178"/>
            <a:ext cx="888934" cy="307777"/>
          </a:xfrm>
          <a:prstGeom prst="rect">
            <a:avLst/>
          </a:prstGeom>
          <a:noFill/>
        </p:spPr>
        <p:txBody>
          <a:bodyPr wrap="square" rtlCol="0">
            <a:spAutoFit/>
          </a:bodyPr>
          <a:lstStyle/>
          <a:p>
            <a:r>
              <a:rPr lang="en-GB" sz="1400" b="1" dirty="0" err="1">
                <a:solidFill>
                  <a:schemeClr val="bg2">
                    <a:lumMod val="50000"/>
                  </a:schemeClr>
                </a:solidFill>
              </a:rPr>
              <a:t>xxxxxxx</a:t>
            </a:r>
            <a:endParaRPr lang="en-GB" b="1" dirty="0">
              <a:solidFill>
                <a:schemeClr val="bg2">
                  <a:lumMod val="50000"/>
                </a:schemeClr>
              </a:solidFill>
            </a:endParaRPr>
          </a:p>
        </p:txBody>
      </p:sp>
      <p:sp>
        <p:nvSpPr>
          <p:cNvPr id="18" name="TextBox 17">
            <a:extLst>
              <a:ext uri="{FF2B5EF4-FFF2-40B4-BE49-F238E27FC236}">
                <a16:creationId xmlns:a16="http://schemas.microsoft.com/office/drawing/2014/main" id="{FFBE97B5-A553-2D9C-4DCF-6836307E1A25}"/>
              </a:ext>
            </a:extLst>
          </p:cNvPr>
          <p:cNvSpPr txBox="1"/>
          <p:nvPr/>
        </p:nvSpPr>
        <p:spPr>
          <a:xfrm>
            <a:off x="7460062" y="3508152"/>
            <a:ext cx="963857" cy="307777"/>
          </a:xfrm>
          <a:prstGeom prst="rect">
            <a:avLst/>
          </a:prstGeom>
          <a:noFill/>
        </p:spPr>
        <p:txBody>
          <a:bodyPr wrap="square" rtlCol="0">
            <a:spAutoFit/>
          </a:bodyPr>
          <a:lstStyle/>
          <a:p>
            <a:r>
              <a:rPr lang="en-GB" sz="1400" b="1" dirty="0" err="1">
                <a:solidFill>
                  <a:schemeClr val="bg2">
                    <a:lumMod val="50000"/>
                  </a:schemeClr>
                </a:solidFill>
              </a:rPr>
              <a:t>xxxxxxxxx</a:t>
            </a:r>
            <a:endParaRPr lang="en-GB" b="1" dirty="0">
              <a:solidFill>
                <a:schemeClr val="bg2">
                  <a:lumMod val="50000"/>
                </a:schemeClr>
              </a:solidFill>
            </a:endParaRPr>
          </a:p>
        </p:txBody>
      </p:sp>
      <p:sp>
        <p:nvSpPr>
          <p:cNvPr id="19" name="TextBox 18">
            <a:extLst>
              <a:ext uri="{FF2B5EF4-FFF2-40B4-BE49-F238E27FC236}">
                <a16:creationId xmlns:a16="http://schemas.microsoft.com/office/drawing/2014/main" id="{FCAD726B-FCE5-EB1E-B9F8-925C9FEDC2FC}"/>
              </a:ext>
            </a:extLst>
          </p:cNvPr>
          <p:cNvSpPr txBox="1"/>
          <p:nvPr/>
        </p:nvSpPr>
        <p:spPr>
          <a:xfrm>
            <a:off x="5543600" y="4043635"/>
            <a:ext cx="1296144" cy="307777"/>
          </a:xfrm>
          <a:prstGeom prst="rect">
            <a:avLst/>
          </a:prstGeom>
          <a:noFill/>
        </p:spPr>
        <p:txBody>
          <a:bodyPr wrap="square" rtlCol="0">
            <a:spAutoFit/>
          </a:bodyPr>
          <a:lstStyle/>
          <a:p>
            <a:r>
              <a:rPr lang="en-GB" sz="1400" b="1" dirty="0" err="1">
                <a:solidFill>
                  <a:schemeClr val="bg2">
                    <a:lumMod val="50000"/>
                  </a:schemeClr>
                </a:solidFill>
              </a:rPr>
              <a:t>xxxxxxx</a:t>
            </a:r>
            <a:endParaRPr lang="en-GB" b="1" dirty="0">
              <a:solidFill>
                <a:schemeClr val="bg2">
                  <a:lumMod val="50000"/>
                </a:schemeClr>
              </a:solidFill>
            </a:endParaRPr>
          </a:p>
        </p:txBody>
      </p:sp>
      <p:sp>
        <p:nvSpPr>
          <p:cNvPr id="20" name="TextBox 19">
            <a:extLst>
              <a:ext uri="{FF2B5EF4-FFF2-40B4-BE49-F238E27FC236}">
                <a16:creationId xmlns:a16="http://schemas.microsoft.com/office/drawing/2014/main" id="{8AF4942A-A07F-0830-12D6-599CDF0656D9}"/>
              </a:ext>
            </a:extLst>
          </p:cNvPr>
          <p:cNvSpPr txBox="1"/>
          <p:nvPr/>
        </p:nvSpPr>
        <p:spPr>
          <a:xfrm>
            <a:off x="2267332" y="5287516"/>
            <a:ext cx="395948" cy="144016"/>
          </a:xfrm>
          <a:prstGeom prst="rect">
            <a:avLst/>
          </a:prstGeom>
          <a:solidFill>
            <a:srgbClr val="9F9F9F"/>
          </a:solidFill>
        </p:spPr>
        <p:txBody>
          <a:bodyPr wrap="square" rtlCol="0">
            <a:spAutoFit/>
          </a:bodyPr>
          <a:lstStyle/>
          <a:p>
            <a:endParaRPr lang="en-GB" dirty="0"/>
          </a:p>
        </p:txBody>
      </p:sp>
      <p:sp>
        <p:nvSpPr>
          <p:cNvPr id="2" name="TextBox 1">
            <a:extLst>
              <a:ext uri="{FF2B5EF4-FFF2-40B4-BE49-F238E27FC236}">
                <a16:creationId xmlns:a16="http://schemas.microsoft.com/office/drawing/2014/main" id="{4952539E-FBF9-CE7E-6E24-D4D95982D196}"/>
              </a:ext>
            </a:extLst>
          </p:cNvPr>
          <p:cNvSpPr txBox="1"/>
          <p:nvPr/>
        </p:nvSpPr>
        <p:spPr>
          <a:xfrm>
            <a:off x="8135888" y="3863554"/>
            <a:ext cx="730299" cy="307777"/>
          </a:xfrm>
          <a:prstGeom prst="rect">
            <a:avLst/>
          </a:prstGeom>
          <a:noFill/>
        </p:spPr>
        <p:txBody>
          <a:bodyPr wrap="square" rtlCol="0">
            <a:spAutoFit/>
          </a:bodyPr>
          <a:lstStyle/>
          <a:p>
            <a:r>
              <a:rPr lang="en-GB" sz="1400" b="1" dirty="0" err="1">
                <a:solidFill>
                  <a:schemeClr val="tx1">
                    <a:lumMod val="50000"/>
                    <a:lumOff val="50000"/>
                  </a:schemeClr>
                </a:solidFill>
              </a:rPr>
              <a:t>xxxxxx</a:t>
            </a:r>
            <a:endParaRPr lang="en-GB" sz="1400" b="1" dirty="0">
              <a:solidFill>
                <a:schemeClr val="tx1">
                  <a:lumMod val="50000"/>
                  <a:lumOff val="50000"/>
                </a:schemeClr>
              </a:solidFill>
            </a:endParaRPr>
          </a:p>
        </p:txBody>
      </p:sp>
      <p:sp>
        <p:nvSpPr>
          <p:cNvPr id="4" name="TextBox 3">
            <a:extLst>
              <a:ext uri="{FF2B5EF4-FFF2-40B4-BE49-F238E27FC236}">
                <a16:creationId xmlns:a16="http://schemas.microsoft.com/office/drawing/2014/main" id="{150F6778-4AC0-54DC-F1FC-CD210BB80A1C}"/>
              </a:ext>
            </a:extLst>
          </p:cNvPr>
          <p:cNvSpPr txBox="1"/>
          <p:nvPr/>
        </p:nvSpPr>
        <p:spPr>
          <a:xfrm>
            <a:off x="8138680" y="4251793"/>
            <a:ext cx="888934" cy="307777"/>
          </a:xfrm>
          <a:prstGeom prst="rect">
            <a:avLst/>
          </a:prstGeom>
          <a:noFill/>
        </p:spPr>
        <p:txBody>
          <a:bodyPr wrap="square" rtlCol="0">
            <a:spAutoFit/>
          </a:bodyPr>
          <a:lstStyle/>
          <a:p>
            <a:r>
              <a:rPr lang="en-GB" sz="1400" b="1" dirty="0">
                <a:solidFill>
                  <a:schemeClr val="bg2">
                    <a:lumMod val="50000"/>
                  </a:schemeClr>
                </a:solidFill>
              </a:rPr>
              <a:t>xxx</a:t>
            </a:r>
            <a:endParaRPr lang="en-GB" b="1" dirty="0">
              <a:solidFill>
                <a:schemeClr val="bg2">
                  <a:lumMod val="50000"/>
                </a:schemeClr>
              </a:solidFill>
            </a:endParaRPr>
          </a:p>
        </p:txBody>
      </p:sp>
      <p:sp>
        <p:nvSpPr>
          <p:cNvPr id="5" name="TextBox 4">
            <a:extLst>
              <a:ext uri="{FF2B5EF4-FFF2-40B4-BE49-F238E27FC236}">
                <a16:creationId xmlns:a16="http://schemas.microsoft.com/office/drawing/2014/main" id="{41194C93-9FE0-35C6-B122-CF65529260A8}"/>
              </a:ext>
            </a:extLst>
          </p:cNvPr>
          <p:cNvSpPr txBox="1"/>
          <p:nvPr/>
        </p:nvSpPr>
        <p:spPr>
          <a:xfrm>
            <a:off x="6628507" y="6225430"/>
            <a:ext cx="888934" cy="307777"/>
          </a:xfrm>
          <a:prstGeom prst="rect">
            <a:avLst/>
          </a:prstGeom>
          <a:noFill/>
        </p:spPr>
        <p:txBody>
          <a:bodyPr wrap="square" rtlCol="0">
            <a:spAutoFit/>
          </a:bodyPr>
          <a:lstStyle/>
          <a:p>
            <a:r>
              <a:rPr lang="en-GB" sz="1400" b="1" dirty="0" err="1">
                <a:solidFill>
                  <a:schemeClr val="bg2">
                    <a:lumMod val="50000"/>
                  </a:schemeClr>
                </a:solidFill>
              </a:rPr>
              <a:t>xxxxx</a:t>
            </a:r>
            <a:endParaRPr lang="en-GB" b="1" dirty="0">
              <a:solidFill>
                <a:schemeClr val="bg2">
                  <a:lumMod val="50000"/>
                </a:schemeClr>
              </a:solidFill>
            </a:endParaRPr>
          </a:p>
        </p:txBody>
      </p:sp>
      <p:sp>
        <p:nvSpPr>
          <p:cNvPr id="6" name="TextBox 5">
            <a:extLst>
              <a:ext uri="{FF2B5EF4-FFF2-40B4-BE49-F238E27FC236}">
                <a16:creationId xmlns:a16="http://schemas.microsoft.com/office/drawing/2014/main" id="{D2F12F62-D344-89A8-CA70-7CC399E36A02}"/>
              </a:ext>
            </a:extLst>
          </p:cNvPr>
          <p:cNvSpPr txBox="1"/>
          <p:nvPr/>
        </p:nvSpPr>
        <p:spPr>
          <a:xfrm>
            <a:off x="6551712" y="7087716"/>
            <a:ext cx="888934" cy="307777"/>
          </a:xfrm>
          <a:prstGeom prst="rect">
            <a:avLst/>
          </a:prstGeom>
          <a:noFill/>
        </p:spPr>
        <p:txBody>
          <a:bodyPr wrap="square" rtlCol="0">
            <a:spAutoFit/>
          </a:bodyPr>
          <a:lstStyle/>
          <a:p>
            <a:r>
              <a:rPr lang="en-GB" sz="1400" b="1" dirty="0" err="1">
                <a:solidFill>
                  <a:schemeClr val="bg2">
                    <a:lumMod val="50000"/>
                  </a:schemeClr>
                </a:solidFill>
              </a:rPr>
              <a:t>xxxxx</a:t>
            </a:r>
            <a:endParaRPr lang="en-GB" b="1" dirty="0">
              <a:solidFill>
                <a:schemeClr val="bg2">
                  <a:lumMod val="50000"/>
                </a:schemeClr>
              </a:solidFill>
            </a:endParaRPr>
          </a:p>
        </p:txBody>
      </p:sp>
      <p:sp>
        <p:nvSpPr>
          <p:cNvPr id="17" name="TextBox 16">
            <a:extLst>
              <a:ext uri="{FF2B5EF4-FFF2-40B4-BE49-F238E27FC236}">
                <a16:creationId xmlns:a16="http://schemas.microsoft.com/office/drawing/2014/main" id="{A9A8317F-E629-F51B-EA59-CC4233264D0F}"/>
              </a:ext>
            </a:extLst>
          </p:cNvPr>
          <p:cNvSpPr txBox="1"/>
          <p:nvPr/>
        </p:nvSpPr>
        <p:spPr>
          <a:xfrm>
            <a:off x="6983760" y="7401720"/>
            <a:ext cx="888934" cy="307777"/>
          </a:xfrm>
          <a:prstGeom prst="rect">
            <a:avLst/>
          </a:prstGeom>
          <a:noFill/>
        </p:spPr>
        <p:txBody>
          <a:bodyPr wrap="square" rtlCol="0">
            <a:spAutoFit/>
          </a:bodyPr>
          <a:lstStyle/>
          <a:p>
            <a:r>
              <a:rPr lang="en-GB" sz="1400" b="1" dirty="0" err="1">
                <a:solidFill>
                  <a:schemeClr val="bg2">
                    <a:lumMod val="50000"/>
                  </a:schemeClr>
                </a:solidFill>
              </a:rPr>
              <a:t>xxxxx</a:t>
            </a:r>
            <a:endParaRPr lang="en-GB" b="1" dirty="0">
              <a:solidFill>
                <a:schemeClr val="bg2">
                  <a:lumMod val="50000"/>
                </a:schemeClr>
              </a:solidFill>
            </a:endParaRPr>
          </a:p>
        </p:txBody>
      </p:sp>
    </p:spTree>
    <p:extLst>
      <p:ext uri="{BB962C8B-B14F-4D97-AF65-F5344CB8AC3E}">
        <p14:creationId xmlns:p14="http://schemas.microsoft.com/office/powerpoint/2010/main" val="3393294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55F9292-95C4-328E-F637-4BAB970AD04C}"/>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Other Member Benefits</a:t>
            </a:r>
          </a:p>
        </p:txBody>
      </p:sp>
      <p:pic>
        <p:nvPicPr>
          <p:cNvPr id="4" name="Picture 3">
            <a:extLst>
              <a:ext uri="{FF2B5EF4-FFF2-40B4-BE49-F238E27FC236}">
                <a16:creationId xmlns:a16="http://schemas.microsoft.com/office/drawing/2014/main" id="{5E65CC9D-C532-2397-50F8-200A1612577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799184" y="3270937"/>
            <a:ext cx="7704856" cy="5108063"/>
          </a:xfrm>
          <a:prstGeom prst="rect">
            <a:avLst/>
          </a:prstGeom>
          <a:ln>
            <a:solidFill>
              <a:schemeClr val="tx1"/>
            </a:solidFill>
          </a:ln>
          <a:effectLst>
            <a:outerShdw blurRad="50800" dist="101600" dir="2700000" algn="tl" rotWithShape="0">
              <a:prstClr val="black">
                <a:alpha val="40000"/>
              </a:prstClr>
            </a:outerShdw>
          </a:effectLst>
        </p:spPr>
      </p:pic>
      <p:sp>
        <p:nvSpPr>
          <p:cNvPr id="5" name="TextBox 4">
            <a:extLst>
              <a:ext uri="{FF2B5EF4-FFF2-40B4-BE49-F238E27FC236}">
                <a16:creationId xmlns:a16="http://schemas.microsoft.com/office/drawing/2014/main" id="{78521F01-ACF2-6FC0-436B-49313256D9ED}"/>
              </a:ext>
            </a:extLst>
          </p:cNvPr>
          <p:cNvSpPr txBox="1"/>
          <p:nvPr/>
        </p:nvSpPr>
        <p:spPr>
          <a:xfrm>
            <a:off x="1256400" y="1687116"/>
            <a:ext cx="13288200" cy="2431435"/>
          </a:xfrm>
          <a:prstGeom prst="rect">
            <a:avLst/>
          </a:prstGeom>
          <a:noFill/>
        </p:spPr>
        <p:txBody>
          <a:bodyPr wrap="square" rtlCol="0">
            <a:spAutoFit/>
          </a:bodyPr>
          <a:lstStyle/>
          <a:p>
            <a:r>
              <a:rPr lang="en-GB" sz="4000" dirty="0">
                <a:latin typeface="Trebuchet MS" panose="020B0603020202020204" pitchFamily="34" charset="0"/>
              </a:rPr>
              <a:t>Get help on a variety of subjects ranging from technical data to weather</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sp>
        <p:nvSpPr>
          <p:cNvPr id="11" name="TextBox 10">
            <a:extLst>
              <a:ext uri="{FF2B5EF4-FFF2-40B4-BE49-F238E27FC236}">
                <a16:creationId xmlns:a16="http://schemas.microsoft.com/office/drawing/2014/main" id="{77FC8D3C-397D-8835-3CBB-BF89E768738A}"/>
              </a:ext>
            </a:extLst>
          </p:cNvPr>
          <p:cNvSpPr txBox="1"/>
          <p:nvPr/>
        </p:nvSpPr>
        <p:spPr>
          <a:xfrm>
            <a:off x="9720064" y="3271292"/>
            <a:ext cx="8352928" cy="5345053"/>
          </a:xfrm>
          <a:prstGeom prst="rect">
            <a:avLst/>
          </a:prstGeom>
          <a:noFill/>
        </p:spPr>
        <p:txBody>
          <a:bodyPr wrap="square" rtlCol="0">
            <a:spAutoFit/>
          </a:bodyPr>
          <a:lstStyle/>
          <a:p>
            <a:r>
              <a:rPr lang="en-GB" sz="2800" dirty="0">
                <a:latin typeface="Trebuchet MS" panose="020B0603020202020204" pitchFamily="34" charset="0"/>
              </a:rPr>
              <a:t>Examples of ‘Members’ Forum’ knowledge sharing:</a:t>
            </a:r>
          </a:p>
          <a:p>
            <a:pPr marL="540000" indent="-540000">
              <a:spcBef>
                <a:spcPts val="400"/>
              </a:spcBef>
              <a:buFont typeface="Arial" panose="020B0604020202020204" pitchFamily="34" charset="0"/>
              <a:buChar char="•"/>
            </a:pPr>
            <a:r>
              <a:rPr lang="en-GB" sz="2800" dirty="0">
                <a:latin typeface="Trebuchet MS" panose="020B0603020202020204" pitchFamily="34" charset="0"/>
              </a:rPr>
              <a:t>Boat Transport to the Med</a:t>
            </a:r>
          </a:p>
          <a:p>
            <a:pPr marL="540000" indent="-540000">
              <a:spcBef>
                <a:spcPts val="400"/>
              </a:spcBef>
              <a:buFont typeface="Arial" panose="020B0604020202020204" pitchFamily="34" charset="0"/>
              <a:buChar char="•"/>
            </a:pPr>
            <a:r>
              <a:rPr lang="en-GB" sz="2800" dirty="0">
                <a:latin typeface="Trebuchet MS" panose="020B0603020202020204" pitchFamily="34" charset="0"/>
              </a:rPr>
              <a:t>Calor 4.5kg availability</a:t>
            </a:r>
          </a:p>
          <a:p>
            <a:pPr marL="540000" indent="-540000">
              <a:spcBef>
                <a:spcPts val="400"/>
              </a:spcBef>
              <a:buFont typeface="Arial" panose="020B0604020202020204" pitchFamily="34" charset="0"/>
              <a:buChar char="•"/>
            </a:pPr>
            <a:r>
              <a:rPr lang="en-GB" sz="2800" dirty="0">
                <a:latin typeface="Trebuchet MS" panose="020B0603020202020204" pitchFamily="34" charset="0"/>
              </a:rPr>
              <a:t>Insurance Conundrum</a:t>
            </a:r>
          </a:p>
          <a:p>
            <a:pPr marL="540000" indent="-540000">
              <a:spcBef>
                <a:spcPts val="400"/>
              </a:spcBef>
              <a:buFont typeface="Arial" panose="020B0604020202020204" pitchFamily="34" charset="0"/>
              <a:buChar char="•"/>
            </a:pPr>
            <a:r>
              <a:rPr lang="en-GB" sz="2800" dirty="0">
                <a:latin typeface="Trebuchet MS" panose="020B0603020202020204" pitchFamily="34" charset="0"/>
              </a:rPr>
              <a:t>Navionics dealer in Sardinia</a:t>
            </a:r>
          </a:p>
          <a:p>
            <a:pPr marL="540000" indent="-540000">
              <a:spcBef>
                <a:spcPts val="400"/>
              </a:spcBef>
              <a:buFont typeface="Arial" panose="020B0604020202020204" pitchFamily="34" charset="0"/>
              <a:buChar char="•"/>
            </a:pPr>
            <a:r>
              <a:rPr lang="en-GB" sz="2800" dirty="0">
                <a:latin typeface="Trebuchet MS" panose="020B0603020202020204" pitchFamily="34" charset="0"/>
              </a:rPr>
              <a:t>Tidal Gate timing</a:t>
            </a:r>
          </a:p>
          <a:p>
            <a:pPr marL="540000" indent="-540000">
              <a:spcBef>
                <a:spcPts val="400"/>
              </a:spcBef>
              <a:buFont typeface="Arial" panose="020B0604020202020204" pitchFamily="34" charset="0"/>
              <a:buChar char="•"/>
            </a:pPr>
            <a:r>
              <a:rPr lang="en-GB" sz="2800" dirty="0">
                <a:latin typeface="Trebuchet MS" panose="020B0603020202020204" pitchFamily="34" charset="0"/>
              </a:rPr>
              <a:t>New EU Skipper Qualification</a:t>
            </a:r>
          </a:p>
          <a:p>
            <a:pPr marL="540000" indent="-540000">
              <a:spcBef>
                <a:spcPts val="400"/>
              </a:spcBef>
              <a:buFont typeface="Arial" panose="020B0604020202020204" pitchFamily="34" charset="0"/>
              <a:buChar char="•"/>
            </a:pPr>
            <a:r>
              <a:rPr lang="en-GB" sz="2800" dirty="0">
                <a:latin typeface="Trebuchet MS" panose="020B0603020202020204" pitchFamily="34" charset="0"/>
              </a:rPr>
              <a:t>Water Makers</a:t>
            </a:r>
          </a:p>
          <a:p>
            <a:pPr marL="540000" indent="-540000">
              <a:spcBef>
                <a:spcPts val="400"/>
              </a:spcBef>
              <a:buFont typeface="Arial" panose="020B0604020202020204" pitchFamily="34" charset="0"/>
              <a:buChar char="•"/>
            </a:pPr>
            <a:r>
              <a:rPr lang="en-GB" sz="2800" dirty="0">
                <a:latin typeface="Trebuchet MS" panose="020B0603020202020204" pitchFamily="34" charset="0"/>
              </a:rPr>
              <a:t>Yacht agent turkey</a:t>
            </a:r>
          </a:p>
          <a:p>
            <a:pPr marL="540000" indent="-540000">
              <a:spcBef>
                <a:spcPts val="400"/>
              </a:spcBef>
              <a:buFont typeface="Arial" panose="020B0604020202020204" pitchFamily="34" charset="0"/>
              <a:buChar char="•"/>
            </a:pPr>
            <a:r>
              <a:rPr lang="en-GB" sz="2800" dirty="0">
                <a:latin typeface="Trebuchet MS" panose="020B0603020202020204" pitchFamily="34" charset="0"/>
              </a:rPr>
              <a:t>EU returning goods status</a:t>
            </a:r>
          </a:p>
          <a:p>
            <a:pPr marL="540000" indent="-540000">
              <a:spcBef>
                <a:spcPts val="400"/>
              </a:spcBef>
              <a:buFont typeface="Arial" panose="020B0604020202020204" pitchFamily="34" charset="0"/>
              <a:buChar char="•"/>
            </a:pPr>
            <a:r>
              <a:rPr lang="en-GB" sz="2800" dirty="0">
                <a:latin typeface="Trebuchet MS" panose="020B0603020202020204" pitchFamily="34" charset="0"/>
              </a:rPr>
              <a:t>Health certificate for Greek visa</a:t>
            </a:r>
          </a:p>
        </p:txBody>
      </p:sp>
      <p:sp>
        <p:nvSpPr>
          <p:cNvPr id="15" name="Arrow: Curved Down 14">
            <a:extLst>
              <a:ext uri="{FF2B5EF4-FFF2-40B4-BE49-F238E27FC236}">
                <a16:creationId xmlns:a16="http://schemas.microsoft.com/office/drawing/2014/main" id="{D6A3F52E-0ED3-33D5-A029-033D0F1FF815}"/>
              </a:ext>
            </a:extLst>
          </p:cNvPr>
          <p:cNvSpPr/>
          <p:nvPr/>
        </p:nvSpPr>
        <p:spPr>
          <a:xfrm rot="19415716">
            <a:off x="6488501" y="3300665"/>
            <a:ext cx="4158870" cy="1191359"/>
          </a:xfrm>
          <a:prstGeom prst="curvedDownArrow">
            <a:avLst/>
          </a:prstGeom>
          <a:solidFill>
            <a:srgbClr val="E030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01984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547688"/>
            <a:ext cx="15773400" cy="1988345"/>
          </a:xfrm>
        </p:spPr>
        <p:txBody>
          <a:bodyPr>
            <a:normAutofit/>
          </a:bodyPr>
          <a:lstStyle/>
          <a:p>
            <a:br>
              <a:rPr lang="en-GB" i="1" dirty="0"/>
            </a:br>
            <a:endParaRPr lang="en-GB" i="1" dirty="0"/>
          </a:p>
        </p:txBody>
      </p:sp>
      <p:sp>
        <p:nvSpPr>
          <p:cNvPr id="2" name="Content Placeholder 1">
            <a:extLst>
              <a:ext uri="{FF2B5EF4-FFF2-40B4-BE49-F238E27FC236}">
                <a16:creationId xmlns:a16="http://schemas.microsoft.com/office/drawing/2014/main" id="{80F48753-FEFF-41A4-906F-92ECA3486DC4}"/>
              </a:ext>
            </a:extLst>
          </p:cNvPr>
          <p:cNvSpPr>
            <a:spLocks noGrp="1"/>
          </p:cNvSpPr>
          <p:nvPr>
            <p:ph idx="4294967295"/>
          </p:nvPr>
        </p:nvSpPr>
        <p:spPr>
          <a:xfrm>
            <a:off x="1256400" y="1907746"/>
            <a:ext cx="16061432" cy="6527007"/>
          </a:xfrm>
        </p:spPr>
        <p:txBody>
          <a:bodyPr>
            <a:noAutofit/>
          </a:bodyPr>
          <a:lstStyle/>
          <a:p>
            <a:pPr>
              <a:buFont typeface="Arial" panose="020B0604020202020204" pitchFamily="34" charset="0"/>
              <a:buChar char="•"/>
            </a:pPr>
            <a:r>
              <a:rPr lang="en-GB" dirty="0"/>
              <a:t>Editor of Yachting Weekly offered a room to discuss the              ‘formation of an Association’</a:t>
            </a:r>
          </a:p>
          <a:p>
            <a:pPr>
              <a:buFont typeface="Arial" panose="020B0604020202020204" pitchFamily="34" charset="0"/>
              <a:buChar char="•"/>
            </a:pPr>
            <a:r>
              <a:rPr lang="en-GB" dirty="0"/>
              <a:t>The first AGM was at the Bay Tree Tavern, St Swithin’s Lane, London EC on 14 December 1908</a:t>
            </a:r>
          </a:p>
          <a:p>
            <a:pPr>
              <a:buFont typeface="Arial" panose="020B0604020202020204" pitchFamily="34" charset="0"/>
              <a:buChar char="•"/>
            </a:pPr>
            <a:r>
              <a:rPr lang="en-GB" dirty="0"/>
              <a:t>Membership was initially 125</a:t>
            </a:r>
          </a:p>
          <a:p>
            <a:pPr>
              <a:buFont typeface="Arial" panose="020B0604020202020204" pitchFamily="34" charset="0"/>
              <a:buChar char="•"/>
            </a:pPr>
            <a:r>
              <a:rPr lang="en-GB" dirty="0"/>
              <a:t>Aim was to have a central office in London, with an ‘Information Bureau,’ where members could obtain full particulars of any and all cruising grounds around the British Isles and adjacent waters</a:t>
            </a:r>
          </a:p>
          <a:p>
            <a:pPr>
              <a:buFont typeface="Arial" panose="020B0604020202020204" pitchFamily="34" charset="0"/>
              <a:buChar char="•"/>
            </a:pPr>
            <a:r>
              <a:rPr lang="en-GB" dirty="0"/>
              <a:t>Volunteers worked 4 or 5 nights a week at the ‘First Avenue’ pub</a:t>
            </a:r>
            <a:br>
              <a:rPr lang="en-GB" sz="4000" dirty="0">
                <a:latin typeface="Bliss" panose="02000506030000020004" pitchFamily="50" charset="0"/>
              </a:rPr>
            </a:br>
            <a:endParaRPr lang="en-GB" sz="4000" dirty="0">
              <a:latin typeface="Bliss" panose="02000506030000020004" pitchFamily="50" charset="0"/>
            </a:endParaRPr>
          </a:p>
        </p:txBody>
      </p:sp>
      <p:sp>
        <p:nvSpPr>
          <p:cNvPr id="3" name="Title 3">
            <a:extLst>
              <a:ext uri="{FF2B5EF4-FFF2-40B4-BE49-F238E27FC236}">
                <a16:creationId xmlns:a16="http://schemas.microsoft.com/office/drawing/2014/main" id="{B54CC5B7-68FB-A5C4-F8C7-9BA70BEE7769}"/>
              </a:ext>
            </a:extLst>
          </p:cNvPr>
          <p:cNvSpPr txBox="1">
            <a:spLocks/>
          </p:cNvSpPr>
          <p:nvPr/>
        </p:nvSpPr>
        <p:spPr>
          <a:xfrm>
            <a:off x="1256400" y="-28800"/>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Establishment of the Association</a:t>
            </a:r>
            <a:endParaRPr lang="en-GB" sz="5400" dirty="0">
              <a:solidFill>
                <a:schemeClr val="accent1">
                  <a:lumMod val="75000"/>
                </a:schemeClr>
              </a:solidFill>
            </a:endParaRPr>
          </a:p>
        </p:txBody>
      </p:sp>
    </p:spTree>
    <p:extLst>
      <p:ext uri="{BB962C8B-B14F-4D97-AF65-F5344CB8AC3E}">
        <p14:creationId xmlns:p14="http://schemas.microsoft.com/office/powerpoint/2010/main" val="1806141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01657C-A45D-E8D9-FCED-AC96D904ADF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20458072">
            <a:off x="12124822" y="453709"/>
            <a:ext cx="3183281" cy="1591641"/>
          </a:xfrm>
          <a:prstGeom prst="rect">
            <a:avLst/>
          </a:prstGeom>
        </p:spPr>
      </p:pic>
      <p:pic>
        <p:nvPicPr>
          <p:cNvPr id="4" name="Picture 3" descr="A flag on a boat&#10;&#10;Description automatically generated">
            <a:extLst>
              <a:ext uri="{FF2B5EF4-FFF2-40B4-BE49-F238E27FC236}">
                <a16:creationId xmlns:a16="http://schemas.microsoft.com/office/drawing/2014/main" id="{174511D4-BEEF-212E-70AB-8CF29328FCE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2933166" y="3559780"/>
            <a:ext cx="3502603" cy="4104000"/>
          </a:xfrm>
          <a:prstGeom prst="rect">
            <a:avLst/>
          </a:prstGeom>
          <a:ln>
            <a:solidFill>
              <a:schemeClr val="tx1"/>
            </a:solidFill>
          </a:ln>
          <a:effectLst/>
        </p:spPr>
      </p:pic>
      <p:sp>
        <p:nvSpPr>
          <p:cNvPr id="9" name="Title 3">
            <a:extLst>
              <a:ext uri="{FF2B5EF4-FFF2-40B4-BE49-F238E27FC236}">
                <a16:creationId xmlns:a16="http://schemas.microsoft.com/office/drawing/2014/main" id="{E1E596A9-0B80-A591-F932-B0401D0ACA46}"/>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Other Member Benefits</a:t>
            </a:r>
          </a:p>
        </p:txBody>
      </p:sp>
      <p:sp>
        <p:nvSpPr>
          <p:cNvPr id="10" name="TextBox 9">
            <a:extLst>
              <a:ext uri="{FF2B5EF4-FFF2-40B4-BE49-F238E27FC236}">
                <a16:creationId xmlns:a16="http://schemas.microsoft.com/office/drawing/2014/main" id="{63922B2B-97E3-A47F-9BE8-23241853AC59}"/>
              </a:ext>
            </a:extLst>
          </p:cNvPr>
          <p:cNvSpPr txBox="1"/>
          <p:nvPr/>
        </p:nvSpPr>
        <p:spPr>
          <a:xfrm>
            <a:off x="1256400" y="1908000"/>
            <a:ext cx="11488000" cy="1261884"/>
          </a:xfrm>
          <a:prstGeom prst="rect">
            <a:avLst/>
          </a:prstGeom>
          <a:noFill/>
        </p:spPr>
        <p:txBody>
          <a:bodyPr wrap="square" rtlCol="0">
            <a:spAutoFit/>
          </a:bodyPr>
          <a:lstStyle/>
          <a:p>
            <a:r>
              <a:rPr lang="en-GB" sz="4000" dirty="0">
                <a:latin typeface="Trebuchet MS" panose="020B0603020202020204" pitchFamily="34" charset="0"/>
              </a:rPr>
              <a:t>Entitlement to fly (wear) a defaced blue ensign</a:t>
            </a:r>
            <a:endParaRPr lang="en-GB" sz="3600" dirty="0"/>
          </a:p>
          <a:p>
            <a:pPr marL="285750" indent="-285750">
              <a:buFont typeface="Arial" panose="020B0604020202020204" pitchFamily="34" charset="0"/>
              <a:buChar char="•"/>
            </a:pPr>
            <a:endParaRPr lang="en-GB" sz="3600" dirty="0"/>
          </a:p>
        </p:txBody>
      </p:sp>
      <p:pic>
        <p:nvPicPr>
          <p:cNvPr id="8194" name="Picture 2" descr="May be an image of boat racing and sailing boat">
            <a:extLst>
              <a:ext uri="{FF2B5EF4-FFF2-40B4-BE49-F238E27FC236}">
                <a16:creationId xmlns:a16="http://schemas.microsoft.com/office/drawing/2014/main" id="{3B5F9B11-AEDB-9A4A-574C-510FF6549819}"/>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53635" y="3527380"/>
            <a:ext cx="4136400" cy="4136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DECAE9D0-BA15-2E2C-3C79-BF59002B6E4E}"/>
              </a:ext>
            </a:extLst>
          </p:cNvPr>
          <p:cNvSpPr/>
          <p:nvPr/>
        </p:nvSpPr>
        <p:spPr>
          <a:xfrm>
            <a:off x="8227224" y="3487316"/>
            <a:ext cx="1060792" cy="41676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A dog sitting on a boat&#10;&#10;Description automatically generated">
            <a:extLst>
              <a:ext uri="{FF2B5EF4-FFF2-40B4-BE49-F238E27FC236}">
                <a16:creationId xmlns:a16="http://schemas.microsoft.com/office/drawing/2014/main" id="{2B921990-4692-B059-C54E-CC5116264667}"/>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635538" y="3550538"/>
            <a:ext cx="5652125" cy="4104456"/>
          </a:xfrm>
          <a:prstGeom prst="rect">
            <a:avLst/>
          </a:prstGeom>
          <a:ln>
            <a:solidFill>
              <a:schemeClr val="tx1"/>
            </a:solidFill>
          </a:ln>
          <a:effectLst/>
        </p:spPr>
      </p:pic>
    </p:spTree>
    <p:extLst>
      <p:ext uri="{BB962C8B-B14F-4D97-AF65-F5344CB8AC3E}">
        <p14:creationId xmlns:p14="http://schemas.microsoft.com/office/powerpoint/2010/main" val="1686569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05905D-E1E7-03F2-920C-D62096709EF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9487201" y="6514215"/>
            <a:ext cx="2468415" cy="1921308"/>
          </a:xfrm>
          <a:prstGeom prst="rect">
            <a:avLst/>
          </a:prstGeom>
          <a:ln>
            <a:solidFill>
              <a:schemeClr val="tx1"/>
            </a:solidFill>
          </a:ln>
          <a:effectLst>
            <a:outerShdw blurRad="50800" dist="101600" dir="2700000" algn="tl" rotWithShape="0">
              <a:prstClr val="black">
                <a:alpha val="40000"/>
              </a:prstClr>
            </a:outerShdw>
          </a:effectLst>
        </p:spPr>
      </p:pic>
      <p:sp>
        <p:nvSpPr>
          <p:cNvPr id="4" name="Title 3">
            <a:extLst>
              <a:ext uri="{FF2B5EF4-FFF2-40B4-BE49-F238E27FC236}">
                <a16:creationId xmlns:a16="http://schemas.microsoft.com/office/drawing/2014/main" id="{E391FA7B-570A-D67D-D082-9FE498D879E2}"/>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Other Member Benefits</a:t>
            </a:r>
          </a:p>
        </p:txBody>
      </p:sp>
      <p:sp>
        <p:nvSpPr>
          <p:cNvPr id="7" name="TextBox 6">
            <a:extLst>
              <a:ext uri="{FF2B5EF4-FFF2-40B4-BE49-F238E27FC236}">
                <a16:creationId xmlns:a16="http://schemas.microsoft.com/office/drawing/2014/main" id="{4C8556A6-7386-61CA-098C-30362AA0667A}"/>
              </a:ext>
            </a:extLst>
          </p:cNvPr>
          <p:cNvSpPr txBox="1"/>
          <p:nvPr/>
        </p:nvSpPr>
        <p:spPr>
          <a:xfrm>
            <a:off x="1256400" y="1687116"/>
            <a:ext cx="11415992" cy="4585871"/>
          </a:xfrm>
          <a:prstGeom prst="rect">
            <a:avLst/>
          </a:prstGeom>
          <a:noFill/>
        </p:spPr>
        <p:txBody>
          <a:bodyPr wrap="square" rtlCol="0">
            <a:spAutoFit/>
          </a:bodyPr>
          <a:lstStyle/>
          <a:p>
            <a:pPr marL="620713" indent="-620713">
              <a:spcBef>
                <a:spcPts val="1200"/>
              </a:spcBef>
              <a:buFont typeface="Arial" panose="020B0604020202020204" pitchFamily="34" charset="0"/>
              <a:buChar char="•"/>
            </a:pPr>
            <a:r>
              <a:rPr lang="en-GB" sz="3600" dirty="0">
                <a:latin typeface="Trebuchet MS" panose="020B0603020202020204" pitchFamily="34" charset="0"/>
              </a:rPr>
              <a:t>Prize competitions: logs, photos and prize draws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Information centre: extensive member logs for reference, chart catalogues and book reviews (the CA website has 25,000+ information pages)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Links to members’ blogs and vlogs</a:t>
            </a:r>
          </a:p>
          <a:p>
            <a:pPr marL="620713" indent="-620713">
              <a:spcBef>
                <a:spcPts val="1200"/>
              </a:spcBef>
              <a:buFont typeface="Arial" panose="020B0604020202020204" pitchFamily="34" charset="0"/>
              <a:buChar char="•"/>
            </a:pPr>
            <a:r>
              <a:rPr lang="en-GB" sz="3600" dirty="0">
                <a:latin typeface="Trebuchet MS" panose="020B0603020202020204" pitchFamily="34" charset="0"/>
              </a:rPr>
              <a:t>Video and image database</a:t>
            </a:r>
          </a:p>
          <a:p>
            <a:pPr marL="620713" indent="-620713">
              <a:spcBef>
                <a:spcPts val="1200"/>
              </a:spcBef>
              <a:buFont typeface="Arial" panose="020B0604020202020204" pitchFamily="34" charset="0"/>
              <a:buChar char="•"/>
            </a:pPr>
            <a:r>
              <a:rPr lang="en-GB" sz="3600" dirty="0">
                <a:latin typeface="Trebuchet MS" panose="020B0603020202020204" pitchFamily="34" charset="0"/>
              </a:rPr>
              <a:t>Weekly lectures, many Zoom-enabled</a:t>
            </a:r>
            <a:endParaRPr lang="en-GB" sz="3600" dirty="0"/>
          </a:p>
        </p:txBody>
      </p:sp>
      <p:pic>
        <p:nvPicPr>
          <p:cNvPr id="9" name="Picture 8" descr="A poster of a boat&#10;&#10;Description automatically generated">
            <a:extLst>
              <a:ext uri="{FF2B5EF4-FFF2-40B4-BE49-F238E27FC236}">
                <a16:creationId xmlns:a16="http://schemas.microsoft.com/office/drawing/2014/main" id="{B0AA576C-9A62-21BA-F4E0-B41DF5AE2726}"/>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612314" y="2586051"/>
            <a:ext cx="4088668" cy="5783123"/>
          </a:xfrm>
          <a:prstGeom prst="rect">
            <a:avLst/>
          </a:prstGeom>
          <a:ln>
            <a:solidFill>
              <a:schemeClr val="tx1"/>
            </a:solidFill>
          </a:ln>
          <a:effectLst>
            <a:outerShdw blurRad="50800" dist="101600" dir="2700000" algn="tl" rotWithShape="0">
              <a:prstClr val="black">
                <a:alpha val="40000"/>
              </a:prstClr>
            </a:outerShdw>
          </a:effectLst>
        </p:spPr>
      </p:pic>
      <p:pic>
        <p:nvPicPr>
          <p:cNvPr id="13" name="Picture 12">
            <a:extLst>
              <a:ext uri="{FF2B5EF4-FFF2-40B4-BE49-F238E27FC236}">
                <a16:creationId xmlns:a16="http://schemas.microsoft.com/office/drawing/2014/main" id="{189CCFC5-9667-E287-76F0-CD8A5DA8104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6469291" y="6516960"/>
            <a:ext cx="2077989" cy="1922400"/>
          </a:xfrm>
          <a:prstGeom prst="rect">
            <a:avLst/>
          </a:prstGeom>
          <a:ln>
            <a:solidFill>
              <a:schemeClr val="tx1"/>
            </a:solidFill>
          </a:ln>
          <a:effectLst>
            <a:outerShdw blurRad="50800" dist="101600" dir="2700000" algn="tl" rotWithShape="0">
              <a:prstClr val="black">
                <a:alpha val="40000"/>
              </a:prstClr>
            </a:outerShdw>
          </a:effectLst>
        </p:spPr>
      </p:pic>
      <p:pic>
        <p:nvPicPr>
          <p:cNvPr id="15" name="Picture 14" descr="An aerial view of a body of water&#10;&#10;Description automatically generated">
            <a:extLst>
              <a:ext uri="{FF2B5EF4-FFF2-40B4-BE49-F238E27FC236}">
                <a16:creationId xmlns:a16="http://schemas.microsoft.com/office/drawing/2014/main" id="{64F80BAE-6273-2BAD-C3F5-B8D3C3FDEE5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21121" y="6516960"/>
            <a:ext cx="2008249" cy="1922400"/>
          </a:xfrm>
          <a:prstGeom prst="rect">
            <a:avLst/>
          </a:prstGeom>
          <a:ln>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38399418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DB8A60-3034-DC50-69A9-28BA28060837}"/>
              </a:ext>
            </a:extLst>
          </p:cNvPr>
          <p:cNvSpPr txBox="1">
            <a:spLocks/>
          </p:cNvSpPr>
          <p:nvPr/>
        </p:nvSpPr>
        <p:spPr>
          <a:xfrm>
            <a:off x="1024313" y="576444"/>
            <a:ext cx="15773400" cy="147161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pPr>
              <a:spcAft>
                <a:spcPts val="600"/>
              </a:spcAft>
            </a:pPr>
            <a:r>
              <a:rPr lang="en-US" sz="5800" dirty="0"/>
              <a:t>Other Member Benefits</a:t>
            </a:r>
            <a:br>
              <a:rPr lang="en-US" sz="4000" dirty="0"/>
            </a:br>
            <a:br>
              <a:rPr lang="en-US" sz="4000" dirty="0"/>
            </a:br>
            <a:endParaRPr lang="en-US" sz="4000" dirty="0"/>
          </a:p>
        </p:txBody>
      </p:sp>
      <p:pic>
        <p:nvPicPr>
          <p:cNvPr id="4" name="Picture 3" descr="A picture containing clipart&#10;&#10;Description generated with very high confidence">
            <a:extLst>
              <a:ext uri="{FF2B5EF4-FFF2-40B4-BE49-F238E27FC236}">
                <a16:creationId xmlns:a16="http://schemas.microsoft.com/office/drawing/2014/main" id="{E5E0771C-5F50-46A9-8D6D-A0847864C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2485" y="2508320"/>
            <a:ext cx="3127180" cy="1471613"/>
          </a:xfrm>
          <a:prstGeom prst="rect">
            <a:avLst/>
          </a:prstGeom>
        </p:spPr>
      </p:pic>
      <p:sp>
        <p:nvSpPr>
          <p:cNvPr id="8" name="TextBox 7">
            <a:extLst>
              <a:ext uri="{FF2B5EF4-FFF2-40B4-BE49-F238E27FC236}">
                <a16:creationId xmlns:a16="http://schemas.microsoft.com/office/drawing/2014/main" id="{89F3377B-3F99-81EF-DE34-F7F01210D5E7}"/>
              </a:ext>
            </a:extLst>
          </p:cNvPr>
          <p:cNvSpPr txBox="1"/>
          <p:nvPr/>
        </p:nvSpPr>
        <p:spPr>
          <a:xfrm>
            <a:off x="1427649" y="2483443"/>
            <a:ext cx="3218119" cy="1337261"/>
          </a:xfrm>
          <a:prstGeom prst="rect">
            <a:avLst/>
          </a:prstGeom>
          <a:noFill/>
        </p:spPr>
        <p:txBody>
          <a:bodyPr wrap="square" rtlCol="0">
            <a:spAutoFit/>
          </a:bodyPr>
          <a:lstStyle/>
          <a:p>
            <a:pPr defTabSz="877824"/>
            <a:r>
              <a:rPr lang="en-GB" sz="4032" kern="1200" dirty="0">
                <a:solidFill>
                  <a:srgbClr val="004288"/>
                </a:solidFill>
                <a:latin typeface="Bliss Heavy" panose="02000506030000020004" pitchFamily="50" charset="0"/>
                <a:ea typeface="+mn-ea"/>
                <a:cs typeface="+mn-cs"/>
              </a:rPr>
              <a:t>Our training partner</a:t>
            </a:r>
            <a:endParaRPr lang="en-GB" sz="4200" dirty="0">
              <a:solidFill>
                <a:srgbClr val="004288"/>
              </a:solidFill>
              <a:latin typeface="Bliss Heavy" panose="02000506030000020004" pitchFamily="50" charset="0"/>
            </a:endParaRPr>
          </a:p>
        </p:txBody>
      </p:sp>
      <p:pic>
        <p:nvPicPr>
          <p:cNvPr id="13" name="Picture 12" descr="A picture containing text, person, person&#10;&#10;Description automatically generated">
            <a:extLst>
              <a:ext uri="{FF2B5EF4-FFF2-40B4-BE49-F238E27FC236}">
                <a16:creationId xmlns:a16="http://schemas.microsoft.com/office/drawing/2014/main" id="{18B0DB29-39DD-1B10-2CA8-F566B95DCD6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759624" y="4481302"/>
            <a:ext cx="5976664" cy="3561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6" name="Picture 2" descr="A person in a red coat talking on a walkie talkie&#10;&#10;Description automatically generated">
            <a:extLst>
              <a:ext uri="{FF2B5EF4-FFF2-40B4-BE49-F238E27FC236}">
                <a16:creationId xmlns:a16="http://schemas.microsoft.com/office/drawing/2014/main" id="{C3F00EDA-B1EB-4EDD-8238-EE9728777E19}"/>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89273" y="4483510"/>
            <a:ext cx="3781630" cy="3561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E8631E-0500-3792-ADA9-1F00D5A17820}"/>
              </a:ext>
            </a:extLst>
          </p:cNvPr>
          <p:cNvSpPr txBox="1"/>
          <p:nvPr/>
        </p:nvSpPr>
        <p:spPr>
          <a:xfrm>
            <a:off x="1024313" y="1245255"/>
            <a:ext cx="13288200" cy="2031325"/>
          </a:xfrm>
          <a:prstGeom prst="rect">
            <a:avLst/>
          </a:prstGeom>
          <a:noFill/>
        </p:spPr>
        <p:txBody>
          <a:bodyPr wrap="square" rtlCol="0">
            <a:spAutoFit/>
          </a:bodyPr>
          <a:lstStyle/>
          <a:p>
            <a:r>
              <a:rPr lang="en-GB" sz="5400" dirty="0">
                <a:latin typeface="Trebuchet MS" panose="020B0603020202020204" pitchFamily="34" charset="0"/>
              </a:rPr>
              <a:t>Lectures, seminars and training</a:t>
            </a:r>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pic>
        <p:nvPicPr>
          <p:cNvPr id="2" name="Picture 1" descr="A hand holding a compass&#10;&#10;Description automatically generated">
            <a:extLst>
              <a:ext uri="{FF2B5EF4-FFF2-40B4-BE49-F238E27FC236}">
                <a16:creationId xmlns:a16="http://schemas.microsoft.com/office/drawing/2014/main" id="{E2B77A1F-E6A1-4B77-F141-B985A3B4233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223317" y="4415406"/>
            <a:ext cx="4795650" cy="3596738"/>
          </a:xfrm>
          <a:prstGeom prst="rect">
            <a:avLst/>
          </a:prstGeom>
          <a:ln>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61314982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02D8B2AC-AF5B-CC48-C0A0-E115E166FBC1}"/>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Other Member Benefits</a:t>
            </a:r>
          </a:p>
        </p:txBody>
      </p:sp>
      <p:sp>
        <p:nvSpPr>
          <p:cNvPr id="6" name="TextBox 5">
            <a:extLst>
              <a:ext uri="{FF2B5EF4-FFF2-40B4-BE49-F238E27FC236}">
                <a16:creationId xmlns:a16="http://schemas.microsoft.com/office/drawing/2014/main" id="{D8B6355E-F9BF-D87A-C5B6-4C781AFA4586}"/>
              </a:ext>
            </a:extLst>
          </p:cNvPr>
          <p:cNvSpPr txBox="1"/>
          <p:nvPr/>
        </p:nvSpPr>
        <p:spPr>
          <a:xfrm>
            <a:off x="1256400" y="1908000"/>
            <a:ext cx="11488000" cy="1261884"/>
          </a:xfrm>
          <a:prstGeom prst="rect">
            <a:avLst/>
          </a:prstGeom>
          <a:noFill/>
        </p:spPr>
        <p:txBody>
          <a:bodyPr wrap="square" rtlCol="0">
            <a:spAutoFit/>
          </a:bodyPr>
          <a:lstStyle/>
          <a:p>
            <a:r>
              <a:rPr lang="en-GB" sz="4000" dirty="0">
                <a:latin typeface="Trebuchet MS" panose="020B0603020202020204" pitchFamily="34" charset="0"/>
              </a:rPr>
              <a:t>Online Shop</a:t>
            </a:r>
            <a:endParaRPr lang="en-GB" sz="3600" dirty="0"/>
          </a:p>
          <a:p>
            <a:pPr marL="285750" indent="-285750">
              <a:buFont typeface="Arial" panose="020B0604020202020204" pitchFamily="34" charset="0"/>
              <a:buChar char="•"/>
            </a:pPr>
            <a:endParaRPr lang="en-GB" sz="3600" dirty="0"/>
          </a:p>
        </p:txBody>
      </p:sp>
      <p:pic>
        <p:nvPicPr>
          <p:cNvPr id="5122" name="Picture 2">
            <a:extLst>
              <a:ext uri="{FF2B5EF4-FFF2-40B4-BE49-F238E27FC236}">
                <a16:creationId xmlns:a16="http://schemas.microsoft.com/office/drawing/2014/main" id="{684EBDF3-E471-D4E5-74AC-C7C5B0C83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136" y="3048340"/>
            <a:ext cx="5486400" cy="5047488"/>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0F63280E-600D-12D8-7339-A4EBABB252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856" y="3643368"/>
            <a:ext cx="4192860" cy="3857431"/>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E77B879-283F-1B78-1AA7-963636310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49276" y="3883152"/>
            <a:ext cx="3671588" cy="3377861"/>
          </a:xfrm>
          <a:prstGeom prst="rect">
            <a:avLst/>
          </a:prstGeom>
          <a:ln>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524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descr="A aerial view of a small island&#10;&#10;Description automatically generated with medium confidence">
            <a:extLst>
              <a:ext uri="{FF2B5EF4-FFF2-40B4-BE49-F238E27FC236}">
                <a16:creationId xmlns:a16="http://schemas.microsoft.com/office/drawing/2014/main" id="{48A30C91-FB94-ED4A-AC34-AE23912E452F}"/>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77080" y="-2201316"/>
            <a:ext cx="20967712" cy="11014090"/>
          </a:xfrm>
          <a:prstGeom prst="rect">
            <a:avLst/>
          </a:prstGeom>
        </p:spPr>
      </p:pic>
      <p:sp>
        <p:nvSpPr>
          <p:cNvPr id="5" name="Title 3">
            <a:extLst>
              <a:ext uri="{FF2B5EF4-FFF2-40B4-BE49-F238E27FC236}">
                <a16:creationId xmlns:a16="http://schemas.microsoft.com/office/drawing/2014/main" id="{02D8B2AC-AF5B-CC48-C0A0-E115E166FBC1}"/>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bg1"/>
                </a:solidFill>
              </a:rPr>
              <a:t>Summary of CA Membership Benefits</a:t>
            </a:r>
          </a:p>
        </p:txBody>
      </p:sp>
      <p:sp>
        <p:nvSpPr>
          <p:cNvPr id="2" name="Oval 1">
            <a:extLst>
              <a:ext uri="{FF2B5EF4-FFF2-40B4-BE49-F238E27FC236}">
                <a16:creationId xmlns:a16="http://schemas.microsoft.com/office/drawing/2014/main" id="{D7D5846D-8127-53C4-E1C4-5C33E7145355}"/>
              </a:ext>
            </a:extLst>
          </p:cNvPr>
          <p:cNvSpPr>
            <a:spLocks noChangeAspect="1"/>
          </p:cNvSpPr>
          <p:nvPr/>
        </p:nvSpPr>
        <p:spPr>
          <a:xfrm>
            <a:off x="12067200" y="57240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FC0664D-8597-DE1E-B305-D39BD052769D}"/>
              </a:ext>
            </a:extLst>
          </p:cNvPr>
          <p:cNvSpPr txBox="1"/>
          <p:nvPr/>
        </p:nvSpPr>
        <p:spPr>
          <a:xfrm>
            <a:off x="11934000" y="6480000"/>
            <a:ext cx="2952328" cy="1200329"/>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Sharing Information</a:t>
            </a:r>
          </a:p>
        </p:txBody>
      </p:sp>
      <p:sp>
        <p:nvSpPr>
          <p:cNvPr id="4" name="Oval 3">
            <a:extLst>
              <a:ext uri="{FF2B5EF4-FFF2-40B4-BE49-F238E27FC236}">
                <a16:creationId xmlns:a16="http://schemas.microsoft.com/office/drawing/2014/main" id="{C62A677C-5F34-21FE-CDCD-D33F959C9DE9}"/>
              </a:ext>
            </a:extLst>
          </p:cNvPr>
          <p:cNvSpPr>
            <a:spLocks noChangeAspect="1"/>
          </p:cNvSpPr>
          <p:nvPr/>
        </p:nvSpPr>
        <p:spPr>
          <a:xfrm>
            <a:off x="3436416" y="18324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C6FAB15-CB8B-A345-0051-7D3417E7EC93}"/>
              </a:ext>
            </a:extLst>
          </p:cNvPr>
          <p:cNvSpPr txBox="1"/>
          <p:nvPr/>
        </p:nvSpPr>
        <p:spPr>
          <a:xfrm>
            <a:off x="3311032" y="23004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Honorary Local Reps (HLRs)</a:t>
            </a:r>
          </a:p>
        </p:txBody>
      </p:sp>
      <p:sp>
        <p:nvSpPr>
          <p:cNvPr id="8" name="Oval 7">
            <a:extLst>
              <a:ext uri="{FF2B5EF4-FFF2-40B4-BE49-F238E27FC236}">
                <a16:creationId xmlns:a16="http://schemas.microsoft.com/office/drawing/2014/main" id="{05FBC4C8-B414-785B-6445-C963D65B1E02}"/>
              </a:ext>
            </a:extLst>
          </p:cNvPr>
          <p:cNvSpPr>
            <a:spLocks noChangeAspect="1"/>
          </p:cNvSpPr>
          <p:nvPr/>
        </p:nvSpPr>
        <p:spPr>
          <a:xfrm>
            <a:off x="6289638" y="18324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1D8EFAB-C8AE-367D-F5CD-9571F6F34C88}"/>
              </a:ext>
            </a:extLst>
          </p:cNvPr>
          <p:cNvSpPr txBox="1"/>
          <p:nvPr/>
        </p:nvSpPr>
        <p:spPr>
          <a:xfrm>
            <a:off x="6173032" y="23004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Lectures Seminars Training</a:t>
            </a:r>
          </a:p>
        </p:txBody>
      </p:sp>
      <p:sp>
        <p:nvSpPr>
          <p:cNvPr id="10" name="Oval 9">
            <a:extLst>
              <a:ext uri="{FF2B5EF4-FFF2-40B4-BE49-F238E27FC236}">
                <a16:creationId xmlns:a16="http://schemas.microsoft.com/office/drawing/2014/main" id="{90632E28-D68F-F281-9C3D-BE9023B35DCF}"/>
              </a:ext>
            </a:extLst>
          </p:cNvPr>
          <p:cNvSpPr>
            <a:spLocks noChangeAspect="1"/>
          </p:cNvSpPr>
          <p:nvPr/>
        </p:nvSpPr>
        <p:spPr>
          <a:xfrm>
            <a:off x="9181729" y="18324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5BDDF73-48FB-7996-31F6-694C6F679239}"/>
              </a:ext>
            </a:extLst>
          </p:cNvPr>
          <p:cNvSpPr txBox="1"/>
          <p:nvPr/>
        </p:nvSpPr>
        <p:spPr>
          <a:xfrm>
            <a:off x="9053040" y="23004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London Clubhouse +</a:t>
            </a:r>
          </a:p>
          <a:p>
            <a:pPr algn="ctr"/>
            <a:r>
              <a:rPr lang="en-GB" sz="3600" dirty="0">
                <a:solidFill>
                  <a:schemeClr val="bg1"/>
                </a:solidFill>
                <a:latin typeface="Trebuchet MS" panose="020B0603020202020204" pitchFamily="34" charset="0"/>
              </a:rPr>
              <a:t>Cabins</a:t>
            </a:r>
          </a:p>
        </p:txBody>
      </p:sp>
      <p:sp>
        <p:nvSpPr>
          <p:cNvPr id="12" name="Oval 11">
            <a:extLst>
              <a:ext uri="{FF2B5EF4-FFF2-40B4-BE49-F238E27FC236}">
                <a16:creationId xmlns:a16="http://schemas.microsoft.com/office/drawing/2014/main" id="{2DB2EDDE-001A-100A-9DA7-ECD5DC11E446}"/>
              </a:ext>
            </a:extLst>
          </p:cNvPr>
          <p:cNvSpPr>
            <a:spLocks noChangeAspect="1"/>
          </p:cNvSpPr>
          <p:nvPr/>
        </p:nvSpPr>
        <p:spPr>
          <a:xfrm>
            <a:off x="6289200" y="57240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990C64D5-C536-F44C-D1A9-095EFE1DF9E2}"/>
              </a:ext>
            </a:extLst>
          </p:cNvPr>
          <p:cNvSpPr txBox="1"/>
          <p:nvPr/>
        </p:nvSpPr>
        <p:spPr>
          <a:xfrm>
            <a:off x="6174000" y="6480000"/>
            <a:ext cx="2952328" cy="1200329"/>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CAptain’s Mate</a:t>
            </a:r>
          </a:p>
        </p:txBody>
      </p:sp>
      <p:sp>
        <p:nvSpPr>
          <p:cNvPr id="14" name="Oval 13">
            <a:extLst>
              <a:ext uri="{FF2B5EF4-FFF2-40B4-BE49-F238E27FC236}">
                <a16:creationId xmlns:a16="http://schemas.microsoft.com/office/drawing/2014/main" id="{9D55149C-DF13-DA97-E9FB-B5EBC9E27D2A}"/>
              </a:ext>
            </a:extLst>
          </p:cNvPr>
          <p:cNvSpPr>
            <a:spLocks noChangeAspect="1"/>
          </p:cNvSpPr>
          <p:nvPr/>
        </p:nvSpPr>
        <p:spPr>
          <a:xfrm>
            <a:off x="14886000" y="57240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D825D81-2743-14CC-8956-AD35EAA96B50}"/>
              </a:ext>
            </a:extLst>
          </p:cNvPr>
          <p:cNvSpPr txBox="1"/>
          <p:nvPr/>
        </p:nvSpPr>
        <p:spPr>
          <a:xfrm>
            <a:off x="14778000" y="62028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Maritime + Information Library</a:t>
            </a:r>
          </a:p>
        </p:txBody>
      </p:sp>
      <p:sp>
        <p:nvSpPr>
          <p:cNvPr id="16" name="Oval 15">
            <a:extLst>
              <a:ext uri="{FF2B5EF4-FFF2-40B4-BE49-F238E27FC236}">
                <a16:creationId xmlns:a16="http://schemas.microsoft.com/office/drawing/2014/main" id="{0761EA33-088C-F350-B91B-ECEAD9E4FACD}"/>
              </a:ext>
            </a:extLst>
          </p:cNvPr>
          <p:cNvSpPr>
            <a:spLocks noChangeAspect="1"/>
          </p:cNvSpPr>
          <p:nvPr/>
        </p:nvSpPr>
        <p:spPr>
          <a:xfrm>
            <a:off x="558000" y="5725425"/>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A100F3F-D9F4-F7AB-066A-7538045031A8}"/>
              </a:ext>
            </a:extLst>
          </p:cNvPr>
          <p:cNvSpPr txBox="1"/>
          <p:nvPr/>
        </p:nvSpPr>
        <p:spPr>
          <a:xfrm>
            <a:off x="432000" y="62028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100s of Discount Partners</a:t>
            </a:r>
          </a:p>
        </p:txBody>
      </p:sp>
      <p:sp>
        <p:nvSpPr>
          <p:cNvPr id="18" name="Oval 17">
            <a:extLst>
              <a:ext uri="{FF2B5EF4-FFF2-40B4-BE49-F238E27FC236}">
                <a16:creationId xmlns:a16="http://schemas.microsoft.com/office/drawing/2014/main" id="{1BF88FA6-4A46-F743-863D-C75ABDCDAFA6}"/>
              </a:ext>
            </a:extLst>
          </p:cNvPr>
          <p:cNvSpPr>
            <a:spLocks noChangeAspect="1"/>
          </p:cNvSpPr>
          <p:nvPr/>
        </p:nvSpPr>
        <p:spPr>
          <a:xfrm>
            <a:off x="14887112" y="18324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2C3E882-D972-75CA-4055-55BD231E4CC7}"/>
              </a:ext>
            </a:extLst>
          </p:cNvPr>
          <p:cNvSpPr txBox="1"/>
          <p:nvPr/>
        </p:nvSpPr>
        <p:spPr>
          <a:xfrm>
            <a:off x="14777032" y="23004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Cruising magazine + newsletter</a:t>
            </a:r>
          </a:p>
        </p:txBody>
      </p:sp>
      <p:sp>
        <p:nvSpPr>
          <p:cNvPr id="20" name="Oval 19">
            <a:extLst>
              <a:ext uri="{FF2B5EF4-FFF2-40B4-BE49-F238E27FC236}">
                <a16:creationId xmlns:a16="http://schemas.microsoft.com/office/drawing/2014/main" id="{0E69235F-3718-AD7F-6C40-B7EE2EB448C5}"/>
              </a:ext>
            </a:extLst>
          </p:cNvPr>
          <p:cNvSpPr>
            <a:spLocks noChangeAspect="1"/>
          </p:cNvSpPr>
          <p:nvPr/>
        </p:nvSpPr>
        <p:spPr>
          <a:xfrm>
            <a:off x="9183600" y="5725425"/>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9508504E-A4F8-AC5A-D77C-4D642A6AD241}"/>
              </a:ext>
            </a:extLst>
          </p:cNvPr>
          <p:cNvSpPr txBox="1"/>
          <p:nvPr/>
        </p:nvSpPr>
        <p:spPr>
          <a:xfrm>
            <a:off x="9054000" y="6480000"/>
            <a:ext cx="2952328" cy="1200329"/>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Website +</a:t>
            </a:r>
          </a:p>
          <a:p>
            <a:pPr algn="ctr"/>
            <a:r>
              <a:rPr lang="en-GB" sz="3600" dirty="0">
                <a:solidFill>
                  <a:schemeClr val="bg1"/>
                </a:solidFill>
                <a:latin typeface="Trebuchet MS" panose="020B0603020202020204" pitchFamily="34" charset="0"/>
              </a:rPr>
              <a:t>Forums</a:t>
            </a:r>
          </a:p>
        </p:txBody>
      </p:sp>
      <p:sp>
        <p:nvSpPr>
          <p:cNvPr id="22" name="Oval 21">
            <a:extLst>
              <a:ext uri="{FF2B5EF4-FFF2-40B4-BE49-F238E27FC236}">
                <a16:creationId xmlns:a16="http://schemas.microsoft.com/office/drawing/2014/main" id="{27FAB7C8-7951-C429-6286-29C616F2C664}"/>
              </a:ext>
            </a:extLst>
          </p:cNvPr>
          <p:cNvSpPr>
            <a:spLocks noChangeAspect="1"/>
          </p:cNvSpPr>
          <p:nvPr/>
        </p:nvSpPr>
        <p:spPr>
          <a:xfrm>
            <a:off x="12067043" y="18324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32076D56-3008-1264-7B27-34065193C01D}"/>
              </a:ext>
            </a:extLst>
          </p:cNvPr>
          <p:cNvSpPr txBox="1"/>
          <p:nvPr/>
        </p:nvSpPr>
        <p:spPr>
          <a:xfrm>
            <a:off x="11933360" y="23004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Cruising +</a:t>
            </a:r>
          </a:p>
          <a:p>
            <a:pPr algn="ctr"/>
            <a:r>
              <a:rPr lang="en-GB" sz="3600" dirty="0">
                <a:solidFill>
                  <a:schemeClr val="bg1"/>
                </a:solidFill>
                <a:latin typeface="Trebuchet MS" panose="020B0603020202020204" pitchFamily="34" charset="0"/>
              </a:rPr>
              <a:t>Local Sections</a:t>
            </a:r>
          </a:p>
        </p:txBody>
      </p:sp>
      <p:sp>
        <p:nvSpPr>
          <p:cNvPr id="24" name="Oval 23">
            <a:extLst>
              <a:ext uri="{FF2B5EF4-FFF2-40B4-BE49-F238E27FC236}">
                <a16:creationId xmlns:a16="http://schemas.microsoft.com/office/drawing/2014/main" id="{3F968018-7B64-A109-E0F8-6E13D28C6ACE}"/>
              </a:ext>
            </a:extLst>
          </p:cNvPr>
          <p:cNvSpPr>
            <a:spLocks noChangeAspect="1"/>
          </p:cNvSpPr>
          <p:nvPr/>
        </p:nvSpPr>
        <p:spPr>
          <a:xfrm>
            <a:off x="3438000" y="5724000"/>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A774DF45-6FEB-52EB-D54F-78E3952A56FF}"/>
              </a:ext>
            </a:extLst>
          </p:cNvPr>
          <p:cNvSpPr txBox="1"/>
          <p:nvPr/>
        </p:nvSpPr>
        <p:spPr>
          <a:xfrm>
            <a:off x="3312000" y="6480000"/>
            <a:ext cx="2952328" cy="1200329"/>
          </a:xfrm>
          <a:prstGeom prst="rect">
            <a:avLst/>
          </a:prstGeom>
          <a:noFill/>
        </p:spPr>
        <p:txBody>
          <a:bodyPr wrap="square" rtlCol="0">
            <a:spAutoFit/>
          </a:bodyPr>
          <a:lstStyle>
            <a:defPPr>
              <a:defRPr lang="en-US"/>
            </a:defPPr>
            <a:lvl1pPr algn="ctr">
              <a:defRPr sz="3600">
                <a:solidFill>
                  <a:schemeClr val="bg1"/>
                </a:solidFill>
                <a:latin typeface="Trebuchet MS" panose="020B0603020202020204" pitchFamily="34" charset="0"/>
              </a:defRPr>
            </a:lvl1pPr>
          </a:lstStyle>
          <a:p>
            <a:r>
              <a:rPr lang="en-GB" dirty="0"/>
              <a:t>Event Programme</a:t>
            </a:r>
          </a:p>
        </p:txBody>
      </p:sp>
      <p:sp>
        <p:nvSpPr>
          <p:cNvPr id="26" name="Oval 25">
            <a:extLst>
              <a:ext uri="{FF2B5EF4-FFF2-40B4-BE49-F238E27FC236}">
                <a16:creationId xmlns:a16="http://schemas.microsoft.com/office/drawing/2014/main" id="{C671E2AB-F562-8FFF-227E-ABFFFC770DCC}"/>
              </a:ext>
            </a:extLst>
          </p:cNvPr>
          <p:cNvSpPr>
            <a:spLocks noChangeAspect="1"/>
          </p:cNvSpPr>
          <p:nvPr/>
        </p:nvSpPr>
        <p:spPr>
          <a:xfrm>
            <a:off x="556096" y="1831132"/>
            <a:ext cx="2700000" cy="2700000"/>
          </a:xfrm>
          <a:prstGeom prst="ellipse">
            <a:avLst/>
          </a:prstGeom>
          <a:solidFill>
            <a:srgbClr val="004288"/>
          </a:solidFill>
          <a:ln w="53975">
            <a:solidFill>
              <a:srgbClr val="DC2F3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F406F996-1865-4AA8-D954-4228DA8B876C}"/>
              </a:ext>
            </a:extLst>
          </p:cNvPr>
          <p:cNvSpPr txBox="1"/>
          <p:nvPr/>
        </p:nvSpPr>
        <p:spPr>
          <a:xfrm>
            <a:off x="431032" y="2300400"/>
            <a:ext cx="2952328" cy="1754326"/>
          </a:xfrm>
          <a:prstGeom prst="rect">
            <a:avLst/>
          </a:prstGeom>
          <a:noFill/>
        </p:spPr>
        <p:txBody>
          <a:bodyPr wrap="square" rtlCol="0">
            <a:spAutoFit/>
          </a:bodyPr>
          <a:lstStyle/>
          <a:p>
            <a:pPr algn="ctr"/>
            <a:r>
              <a:rPr lang="en-GB" sz="3600" dirty="0">
                <a:solidFill>
                  <a:schemeClr val="bg1"/>
                </a:solidFill>
                <a:latin typeface="Trebuchet MS" panose="020B0603020202020204" pitchFamily="34" charset="0"/>
              </a:rPr>
              <a:t>Regulatory</a:t>
            </a:r>
          </a:p>
          <a:p>
            <a:pPr algn="ctr"/>
            <a:r>
              <a:rPr lang="en-GB" sz="3600" dirty="0">
                <a:solidFill>
                  <a:schemeClr val="bg1"/>
                </a:solidFill>
                <a:latin typeface="Trebuchet MS" panose="020B0603020202020204" pitchFamily="34" charset="0"/>
              </a:rPr>
              <a:t>+ Technical Advice</a:t>
            </a:r>
          </a:p>
        </p:txBody>
      </p:sp>
    </p:spTree>
    <p:extLst>
      <p:ext uri="{BB962C8B-B14F-4D97-AF65-F5344CB8AC3E}">
        <p14:creationId xmlns:p14="http://schemas.microsoft.com/office/powerpoint/2010/main" val="2339623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83F8808-0E7D-A5EF-A754-3158BA86A190}"/>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solidFill>
                  <a:schemeClr val="accent1">
                    <a:lumMod val="75000"/>
                  </a:schemeClr>
                </a:solidFill>
              </a:rPr>
              <a:t>Annual Membership Fees</a:t>
            </a:r>
          </a:p>
        </p:txBody>
      </p:sp>
      <p:sp>
        <p:nvSpPr>
          <p:cNvPr id="3" name="TextBox 2">
            <a:extLst>
              <a:ext uri="{FF2B5EF4-FFF2-40B4-BE49-F238E27FC236}">
                <a16:creationId xmlns:a16="http://schemas.microsoft.com/office/drawing/2014/main" id="{EBC2A8EB-F953-EA42-552B-4A6CA1567F68}"/>
              </a:ext>
            </a:extLst>
          </p:cNvPr>
          <p:cNvSpPr txBox="1"/>
          <p:nvPr/>
        </p:nvSpPr>
        <p:spPr>
          <a:xfrm>
            <a:off x="1253749" y="1701476"/>
            <a:ext cx="14224304" cy="3724096"/>
          </a:xfrm>
          <a:prstGeom prst="rect">
            <a:avLst/>
          </a:prstGeom>
          <a:noFill/>
        </p:spPr>
        <p:txBody>
          <a:bodyPr wrap="square" rtlCol="0">
            <a:spAutoFit/>
          </a:bodyPr>
          <a:lstStyle/>
          <a:p>
            <a:pPr marL="0" lvl="1">
              <a:spcBef>
                <a:spcPts val="1200"/>
              </a:spcBef>
            </a:pPr>
            <a:r>
              <a:rPr lang="en-GB" sz="3600" b="1" dirty="0">
                <a:latin typeface="Trebuchet MS" panose="020B0603020202020204" pitchFamily="34" charset="0"/>
              </a:rPr>
              <a:t>Full membership </a:t>
            </a:r>
            <a:r>
              <a:rPr lang="en-GB" sz="3600" dirty="0">
                <a:latin typeface="Trebuchet MS" panose="020B0603020202020204" pitchFamily="34" charset="0"/>
              </a:rPr>
              <a:t>	£163* per person or couple</a:t>
            </a:r>
          </a:p>
          <a:p>
            <a:pPr marL="0" lvl="1">
              <a:spcBef>
                <a:spcPts val="1200"/>
              </a:spcBef>
            </a:pPr>
            <a:r>
              <a:rPr lang="en-GB" sz="3600" b="1" dirty="0">
                <a:latin typeface="Trebuchet MS" panose="020B0603020202020204" pitchFamily="34" charset="0"/>
              </a:rPr>
              <a:t>Young membership </a:t>
            </a:r>
            <a:r>
              <a:rPr lang="en-GB" sz="3600" dirty="0">
                <a:latin typeface="Trebuchet MS" panose="020B0603020202020204" pitchFamily="34" charset="0"/>
              </a:rPr>
              <a:t>	£28* (ages 18-25) 				</a:t>
            </a:r>
          </a:p>
          <a:p>
            <a:pPr marL="0" lvl="1">
              <a:spcBef>
                <a:spcPts val="1200"/>
              </a:spcBef>
            </a:pPr>
            <a:r>
              <a:rPr lang="en-GB" sz="3600" b="1" dirty="0">
                <a:latin typeface="Trebuchet MS" panose="020B0603020202020204" pitchFamily="34" charset="0"/>
              </a:rPr>
              <a:t>Crewing Service </a:t>
            </a:r>
            <a:r>
              <a:rPr lang="en-GB" sz="3600" dirty="0">
                <a:latin typeface="Trebuchet MS" panose="020B0603020202020204" pitchFamily="34" charset="0"/>
              </a:rPr>
              <a:t>		£34* per person / £55* for a couple </a:t>
            </a:r>
          </a:p>
          <a:p>
            <a:endParaRPr lang="en-GB" sz="3600" dirty="0"/>
          </a:p>
          <a:p>
            <a:pPr marL="285750" indent="-285750">
              <a:buFont typeface="Arial" panose="020B0604020202020204" pitchFamily="34" charset="0"/>
              <a:buChar char="•"/>
            </a:pPr>
            <a:endParaRPr lang="en-GB" sz="3600" dirty="0"/>
          </a:p>
          <a:p>
            <a:pPr marL="285750" indent="-285750">
              <a:buFont typeface="Arial" panose="020B0604020202020204" pitchFamily="34" charset="0"/>
              <a:buChar char="•"/>
            </a:pPr>
            <a:endParaRPr lang="en-GB" sz="3600" dirty="0"/>
          </a:p>
        </p:txBody>
      </p:sp>
      <p:pic>
        <p:nvPicPr>
          <p:cNvPr id="9218" name="Picture 2" descr="No photo description available.">
            <a:extLst>
              <a:ext uri="{FF2B5EF4-FFF2-40B4-BE49-F238E27FC236}">
                <a16:creationId xmlns:a16="http://schemas.microsoft.com/office/drawing/2014/main" id="{91907EE5-4530-A9A6-6F9C-9235B232EF3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361950">
            <a:off x="15070050" y="2576268"/>
            <a:ext cx="2854844" cy="3806458"/>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descr="A group of people standing at a desk&#10;&#10;Description automatically generated">
            <a:extLst>
              <a:ext uri="{FF2B5EF4-FFF2-40B4-BE49-F238E27FC236}">
                <a16:creationId xmlns:a16="http://schemas.microsoft.com/office/drawing/2014/main" id="{4F517A76-A0B9-D8C4-BD1D-F40CD055C12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rot="21046037">
            <a:off x="11159089" y="4158125"/>
            <a:ext cx="3381622" cy="2977053"/>
          </a:xfrm>
          <a:prstGeom prst="rect">
            <a:avLst/>
          </a:prstGeom>
          <a:ln>
            <a:solidFill>
              <a:schemeClr val="tx1"/>
            </a:solidFill>
          </a:ln>
          <a:effectLst>
            <a:outerShdw blurRad="50800" dist="101600" dir="2700000" algn="tl" rotWithShape="0">
              <a:prstClr val="black">
                <a:alpha val="40000"/>
              </a:prstClr>
            </a:outerShdw>
          </a:effectLst>
        </p:spPr>
      </p:pic>
      <p:sp>
        <p:nvSpPr>
          <p:cNvPr id="14" name="TextBox 13">
            <a:extLst>
              <a:ext uri="{FF2B5EF4-FFF2-40B4-BE49-F238E27FC236}">
                <a16:creationId xmlns:a16="http://schemas.microsoft.com/office/drawing/2014/main" id="{F9599028-261A-6E50-F6C4-5FF3AEF3505C}"/>
              </a:ext>
            </a:extLst>
          </p:cNvPr>
          <p:cNvSpPr txBox="1"/>
          <p:nvPr/>
        </p:nvSpPr>
        <p:spPr>
          <a:xfrm>
            <a:off x="1253749" y="3810539"/>
            <a:ext cx="9946867" cy="4832092"/>
          </a:xfrm>
          <a:prstGeom prst="rect">
            <a:avLst/>
          </a:prstGeom>
          <a:noFill/>
        </p:spPr>
        <p:txBody>
          <a:bodyPr wrap="square" rtlCol="0">
            <a:spAutoFit/>
          </a:bodyPr>
          <a:lstStyle/>
          <a:p>
            <a:pPr marL="620713" indent="-620713">
              <a:spcBef>
                <a:spcPts val="1200"/>
              </a:spcBef>
              <a:buFont typeface="Arial" panose="020B0604020202020204" pitchFamily="34" charset="0"/>
              <a:buChar char="•"/>
            </a:pPr>
            <a:r>
              <a:rPr lang="en-GB" sz="3600" dirty="0">
                <a:latin typeface="Trebuchet MS" panose="020B0603020202020204" pitchFamily="34" charset="0"/>
              </a:rPr>
              <a:t>20% discount off first year if referred by a current Member, or</a:t>
            </a:r>
          </a:p>
          <a:p>
            <a:pPr marL="620713" indent="-620713">
              <a:spcBef>
                <a:spcPts val="1200"/>
              </a:spcBef>
              <a:buFont typeface="Arial" panose="020B0604020202020204" pitchFamily="34" charset="0"/>
              <a:buChar char="•"/>
            </a:pPr>
            <a:r>
              <a:rPr lang="en-GB" sz="3600" dirty="0">
                <a:latin typeface="Trebuchet MS" panose="020B0603020202020204" pitchFamily="34" charset="0"/>
              </a:rPr>
              <a:t>15% discount off first year if member of affiliate owner associations, yacht clubs or maritime institutions (see website)</a:t>
            </a:r>
          </a:p>
          <a:p>
            <a:pPr marL="620713" indent="-620713">
              <a:spcBef>
                <a:spcPts val="1200"/>
              </a:spcBef>
              <a:buFont typeface="Arial" panose="020B0604020202020204" pitchFamily="34" charset="0"/>
              <a:buChar char="•"/>
            </a:pPr>
            <a:r>
              <a:rPr lang="en-GB" sz="3600" dirty="0">
                <a:latin typeface="Trebuchet MS" panose="020B0603020202020204" pitchFamily="34" charset="0"/>
              </a:rPr>
              <a:t>Our marine discounts often cover the cost of membership!</a:t>
            </a:r>
          </a:p>
          <a:p>
            <a:r>
              <a:rPr lang="en-GB" sz="3600" dirty="0"/>
              <a:t>*</a:t>
            </a:r>
            <a:r>
              <a:rPr lang="en-GB" sz="3600" i="1" dirty="0"/>
              <a:t>Direct Debit</a:t>
            </a:r>
            <a:endParaRPr lang="en-GB" sz="3600" dirty="0"/>
          </a:p>
        </p:txBody>
      </p:sp>
      <p:pic>
        <p:nvPicPr>
          <p:cNvPr id="20" name="Picture 19" descr="A group of people posing for a photo&#10;&#10;Description automatically generated">
            <a:extLst>
              <a:ext uri="{FF2B5EF4-FFF2-40B4-BE49-F238E27FC236}">
                <a16:creationId xmlns:a16="http://schemas.microsoft.com/office/drawing/2014/main" id="{91EEFB83-04EE-09DA-BD6A-4DCE5E31F8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85811">
            <a:off x="13549386" y="5787987"/>
            <a:ext cx="2657106" cy="2657106"/>
          </a:xfrm>
          <a:prstGeom prst="rect">
            <a:avLst/>
          </a:prstGeom>
          <a:ln>
            <a:solidFill>
              <a:schemeClr val="tx1"/>
            </a:solidFill>
          </a:ln>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20758296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a yellow shirt&#10;&#10;Description automatically generated">
            <a:extLst>
              <a:ext uri="{FF2B5EF4-FFF2-40B4-BE49-F238E27FC236}">
                <a16:creationId xmlns:a16="http://schemas.microsoft.com/office/drawing/2014/main" id="{15F83217-5C90-4759-941F-F64ABF76C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70878" y="-182880"/>
            <a:ext cx="41030834" cy="15307974"/>
          </a:xfrm>
          <a:prstGeom prst="rect">
            <a:avLst/>
          </a:prstGeom>
        </p:spPr>
      </p:pic>
      <p:sp>
        <p:nvSpPr>
          <p:cNvPr id="6" name="Oval 5">
            <a:extLst>
              <a:ext uri="{FF2B5EF4-FFF2-40B4-BE49-F238E27FC236}">
                <a16:creationId xmlns:a16="http://schemas.microsoft.com/office/drawing/2014/main" id="{455E8AD8-C95B-429B-87D6-CA8ADEC39DD7}"/>
              </a:ext>
            </a:extLst>
          </p:cNvPr>
          <p:cNvSpPr/>
          <p:nvPr/>
        </p:nvSpPr>
        <p:spPr>
          <a:xfrm>
            <a:off x="-577080" y="-401116"/>
            <a:ext cx="9284810" cy="8494732"/>
          </a:xfrm>
          <a:prstGeom prst="ellipse">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GB" sz="4000" b="1" i="1" dirty="0">
                <a:solidFill>
                  <a:srgbClr val="004288"/>
                </a:solidFill>
                <a:latin typeface="Bliss Medium" panose="02000506030000020004" pitchFamily="50" charset="0"/>
              </a:rPr>
              <a:t>“Sharing of information has been the lifeblood of the CA since its inception in 1908 and with thousands of members reporting on their experiences, the CA is an invaluable cruising resource and network”</a:t>
            </a:r>
          </a:p>
          <a:p>
            <a:pPr algn="r"/>
            <a:endParaRPr lang="en-GB" sz="2700" dirty="0">
              <a:solidFill>
                <a:schemeClr val="tx1"/>
              </a:solidFill>
              <a:latin typeface="Trebuchet MS" panose="020B0603020202020204" pitchFamily="34" charset="0"/>
            </a:endParaRPr>
          </a:p>
          <a:p>
            <a:pPr algn="ctr"/>
            <a:r>
              <a:rPr lang="en-GB" sz="2800" dirty="0">
                <a:solidFill>
                  <a:srgbClr val="004288"/>
                </a:solidFill>
                <a:latin typeface="Bliss Medium" panose="02000506030000020004" pitchFamily="50" charset="0"/>
              </a:rPr>
              <a:t>Sir Robin Knox-Johnston CBE RD</a:t>
            </a:r>
          </a:p>
          <a:p>
            <a:pPr algn="ctr"/>
            <a:r>
              <a:rPr lang="en-GB" sz="2800" dirty="0">
                <a:solidFill>
                  <a:srgbClr val="004288"/>
                </a:solidFill>
                <a:latin typeface="Bliss Medium" panose="02000506030000020004" pitchFamily="50" charset="0"/>
              </a:rPr>
              <a:t>Patron</a:t>
            </a:r>
          </a:p>
        </p:txBody>
      </p:sp>
      <p:pic>
        <p:nvPicPr>
          <p:cNvPr id="7" name="Picture 6">
            <a:extLst>
              <a:ext uri="{FF2B5EF4-FFF2-40B4-BE49-F238E27FC236}">
                <a16:creationId xmlns:a16="http://schemas.microsoft.com/office/drawing/2014/main" id="{95AD57AB-34C2-4EB8-B447-10708759D19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6049321" y="360563"/>
            <a:ext cx="1886255" cy="1850415"/>
          </a:xfrm>
          <a:prstGeom prst="rect">
            <a:avLst/>
          </a:prstGeom>
        </p:spPr>
      </p:pic>
    </p:spTree>
    <p:extLst>
      <p:ext uri="{BB962C8B-B14F-4D97-AF65-F5344CB8AC3E}">
        <p14:creationId xmlns:p14="http://schemas.microsoft.com/office/powerpoint/2010/main" val="251333823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on a sailboat&#10;&#10;Description automatically generated">
            <a:extLst>
              <a:ext uri="{FF2B5EF4-FFF2-40B4-BE49-F238E27FC236}">
                <a16:creationId xmlns:a16="http://schemas.microsoft.com/office/drawing/2014/main" id="{F5C20A91-F5DD-1CCF-FB38-F3B5AD017DD5}"/>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9792072" y="2593676"/>
            <a:ext cx="6624736" cy="5873851"/>
          </a:xfrm>
          <a:prstGeom prst="rect">
            <a:avLst/>
          </a:prstGeom>
          <a:noFill/>
        </p:spPr>
      </p:pic>
      <p:sp>
        <p:nvSpPr>
          <p:cNvPr id="2" name="Title 1">
            <a:extLst>
              <a:ext uri="{FF2B5EF4-FFF2-40B4-BE49-F238E27FC236}">
                <a16:creationId xmlns:a16="http://schemas.microsoft.com/office/drawing/2014/main" id="{653F75F8-6F72-D5A4-8268-CC8EC10DBC07}"/>
              </a:ext>
            </a:extLst>
          </p:cNvPr>
          <p:cNvSpPr>
            <a:spLocks noGrp="1"/>
          </p:cNvSpPr>
          <p:nvPr>
            <p:ph type="title" idx="4294967295"/>
          </p:nvPr>
        </p:nvSpPr>
        <p:spPr>
          <a:xfrm>
            <a:off x="625945" y="-811675"/>
            <a:ext cx="13422694" cy="2932745"/>
          </a:xfrm>
        </p:spPr>
        <p:txBody>
          <a:bodyPr vert="horz" lIns="91440" tIns="45720" rIns="91440" bIns="45720" rtlCol="0" anchor="b">
            <a:noAutofit/>
          </a:bodyPr>
          <a:lstStyle/>
          <a:p>
            <a:r>
              <a:rPr lang="en-GB" sz="6600" dirty="0">
                <a:effectLst/>
              </a:rPr>
              <a:t>Welcome to the CA </a:t>
            </a:r>
            <a:br>
              <a:rPr lang="en-GB" sz="4800" dirty="0">
                <a:effectLst/>
              </a:rPr>
            </a:br>
            <a:br>
              <a:rPr lang="en-GB" sz="1100" dirty="0">
                <a:effectLst/>
              </a:rPr>
            </a:br>
            <a:r>
              <a:rPr lang="en-GB" sz="4000" dirty="0">
                <a:effectLst/>
              </a:rPr>
              <a:t>From its origins in 1908 to the future of cruising ….</a:t>
            </a:r>
            <a:endParaRPr lang="en-GB" sz="4800" dirty="0">
              <a:effectLst/>
            </a:endParaRPr>
          </a:p>
        </p:txBody>
      </p:sp>
      <p:sp>
        <p:nvSpPr>
          <p:cNvPr id="3" name="TextBox 2">
            <a:extLst>
              <a:ext uri="{FF2B5EF4-FFF2-40B4-BE49-F238E27FC236}">
                <a16:creationId xmlns:a16="http://schemas.microsoft.com/office/drawing/2014/main" id="{DFA41835-67CF-8E8C-D537-32DA73C3D3FE}"/>
              </a:ext>
            </a:extLst>
          </p:cNvPr>
          <p:cNvSpPr txBox="1"/>
          <p:nvPr/>
        </p:nvSpPr>
        <p:spPr>
          <a:xfrm>
            <a:off x="606036" y="7142358"/>
            <a:ext cx="5897563" cy="5718175"/>
          </a:xfrm>
          <a:prstGeom prst="rect">
            <a:avLst/>
          </a:prstGeom>
        </p:spPr>
        <p:txBody>
          <a:bodyPr vert="horz" lIns="91440" tIns="45720" rIns="91440" bIns="45720" rtlCol="0">
            <a:normAutofit/>
          </a:bodyPr>
          <a:lstStyle/>
          <a:p>
            <a:pPr>
              <a:spcBef>
                <a:spcPts val="1200"/>
              </a:spcBef>
            </a:pPr>
            <a:r>
              <a:rPr lang="en-US" sz="5400" kern="1200" dirty="0">
                <a:solidFill>
                  <a:srgbClr val="FF0000"/>
                </a:solidFill>
                <a:latin typeface="Trebuchet MS" panose="020B0603020202020204" pitchFamily="34" charset="0"/>
                <a:ea typeface="+mn-ea"/>
                <a:cs typeface="+mn-cs"/>
              </a:rPr>
              <a:t>Questions?</a:t>
            </a:r>
          </a:p>
        </p:txBody>
      </p:sp>
      <p:sp>
        <p:nvSpPr>
          <p:cNvPr id="4" name="TextBox 3">
            <a:extLst>
              <a:ext uri="{FF2B5EF4-FFF2-40B4-BE49-F238E27FC236}">
                <a16:creationId xmlns:a16="http://schemas.microsoft.com/office/drawing/2014/main" id="{423046C2-F042-F220-9B9D-2D825699F19F}"/>
              </a:ext>
            </a:extLst>
          </p:cNvPr>
          <p:cNvSpPr txBox="1"/>
          <p:nvPr/>
        </p:nvSpPr>
        <p:spPr>
          <a:xfrm>
            <a:off x="691609" y="2618043"/>
            <a:ext cx="8058871" cy="4524315"/>
          </a:xfrm>
          <a:prstGeom prst="rect">
            <a:avLst/>
          </a:prstGeom>
          <a:noFill/>
        </p:spPr>
        <p:txBody>
          <a:bodyPr wrap="square" rtlCol="0">
            <a:spAutoFit/>
          </a:bodyPr>
          <a:lstStyle/>
          <a:p>
            <a:pPr>
              <a:spcBef>
                <a:spcPts val="1200"/>
              </a:spcBef>
            </a:pPr>
            <a:r>
              <a:rPr lang="en-GB" sz="3600" dirty="0">
                <a:latin typeface="Trebuchet MS" panose="020B0603020202020204" pitchFamily="34" charset="0"/>
              </a:rPr>
              <a:t>Whether you are just starting out cruising UK waters, planning European Inland Waterways trips or planning blue water sailing adventures - the benefits of Cruising Association membership are many and varied.</a:t>
            </a:r>
          </a:p>
          <a:p>
            <a:pPr marL="285750" indent="-285750">
              <a:buFont typeface="Arial" panose="020B0604020202020204" pitchFamily="34" charset="0"/>
              <a:buChar char="•"/>
            </a:pPr>
            <a:endParaRPr lang="en-GB" sz="3600" dirty="0"/>
          </a:p>
        </p:txBody>
      </p:sp>
      <p:pic>
        <p:nvPicPr>
          <p:cNvPr id="7" name="Picture 6" descr="A group of people sitting at a table&#10;&#10;Description automatically generated">
            <a:extLst>
              <a:ext uri="{FF2B5EF4-FFF2-40B4-BE49-F238E27FC236}">
                <a16:creationId xmlns:a16="http://schemas.microsoft.com/office/drawing/2014/main" id="{4C5391D7-D2A2-8886-7C3A-0CB3D9F58A0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432032" y="2593676"/>
            <a:ext cx="8008277" cy="6006208"/>
          </a:xfrm>
          <a:prstGeom prst="rect">
            <a:avLst/>
          </a:prstGeom>
        </p:spPr>
      </p:pic>
    </p:spTree>
    <p:extLst>
      <p:ext uri="{BB962C8B-B14F-4D97-AF65-F5344CB8AC3E}">
        <p14:creationId xmlns:p14="http://schemas.microsoft.com/office/powerpoint/2010/main" val="15700050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547688"/>
            <a:ext cx="15773400" cy="1988345"/>
          </a:xfrm>
        </p:spPr>
        <p:txBody>
          <a:bodyPr>
            <a:normAutofit/>
          </a:bodyPr>
          <a:lstStyle/>
          <a:p>
            <a:br>
              <a:rPr lang="en-GB" i="1" dirty="0"/>
            </a:br>
            <a:endParaRPr lang="en-GB" i="1" dirty="0"/>
          </a:p>
        </p:txBody>
      </p:sp>
      <p:pic>
        <p:nvPicPr>
          <p:cNvPr id="5" name="Picture 2">
            <a:extLst>
              <a:ext uri="{FF2B5EF4-FFF2-40B4-BE49-F238E27FC236}">
                <a16:creationId xmlns:a16="http://schemas.microsoft.com/office/drawing/2014/main" id="{CBC5F8EC-1B43-4741-8A88-4351939C80DB}"/>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794998" y="1255068"/>
            <a:ext cx="5912125" cy="6686618"/>
          </a:xfrm>
          <a:prstGeom prst="rect">
            <a:avLst/>
          </a:prstGeom>
          <a:ln>
            <a:solidFill>
              <a:schemeClr val="tx1"/>
            </a:solidFill>
          </a:ln>
          <a:effectLst/>
          <a:extLst>
            <a:ext uri="{909E8E84-426E-40DD-AFC4-6F175D3DCCD1}">
              <a14:hiddenFill xmlns:a14="http://schemas.microsoft.com/office/drawing/2010/main">
                <a:solidFill>
                  <a:schemeClr val="accent1"/>
                </a:solidFill>
              </a14:hiddenFill>
            </a:ext>
          </a:extLst>
        </p:spPr>
      </p:pic>
      <p:sp>
        <p:nvSpPr>
          <p:cNvPr id="2" name="TextBox 1">
            <a:extLst>
              <a:ext uri="{FF2B5EF4-FFF2-40B4-BE49-F238E27FC236}">
                <a16:creationId xmlns:a16="http://schemas.microsoft.com/office/drawing/2014/main" id="{480FDC63-7457-6511-CA5E-2EA601DBD1AA}"/>
              </a:ext>
            </a:extLst>
          </p:cNvPr>
          <p:cNvSpPr txBox="1"/>
          <p:nvPr/>
        </p:nvSpPr>
        <p:spPr>
          <a:xfrm>
            <a:off x="1256400" y="1908000"/>
            <a:ext cx="9001001" cy="6555641"/>
          </a:xfrm>
          <a:prstGeom prst="rect">
            <a:avLst/>
          </a:prstGeom>
          <a:noFill/>
        </p:spPr>
        <p:txBody>
          <a:bodyPr wrap="square" rtlCol="0">
            <a:spAutoFit/>
          </a:bodyPr>
          <a:lstStyle/>
          <a:p>
            <a:pPr marL="540000" indent="-540000">
              <a:spcBef>
                <a:spcPts val="1200"/>
              </a:spcBef>
              <a:buFont typeface="Arial" panose="020B0604020202020204" pitchFamily="34" charset="0"/>
              <a:buChar char="•"/>
            </a:pPr>
            <a:r>
              <a:rPr lang="en-GB" sz="3600" dirty="0">
                <a:latin typeface="Trebuchet MS" panose="020B0603020202020204" pitchFamily="34" charset="0"/>
              </a:rPr>
              <a:t>Members’ names and boats</a:t>
            </a:r>
          </a:p>
          <a:p>
            <a:pPr marL="540000" indent="-540000">
              <a:spcBef>
                <a:spcPts val="1200"/>
              </a:spcBef>
              <a:buFont typeface="Arial" panose="020B0604020202020204" pitchFamily="34" charset="0"/>
              <a:buChar char="•"/>
            </a:pPr>
            <a:r>
              <a:rPr lang="en-GB" sz="3600" dirty="0">
                <a:latin typeface="Trebuchet MS" panose="020B0603020202020204" pitchFamily="34" charset="0"/>
              </a:rPr>
              <a:t>Dover tide tables</a:t>
            </a:r>
          </a:p>
          <a:p>
            <a:pPr marL="540000" indent="-540000">
              <a:spcBef>
                <a:spcPts val="1200"/>
              </a:spcBef>
              <a:buFont typeface="Arial" panose="020B0604020202020204" pitchFamily="34" charset="0"/>
              <a:buChar char="•"/>
            </a:pPr>
            <a:r>
              <a:rPr lang="en-GB" sz="3600" dirty="0">
                <a:latin typeface="Trebuchet MS" panose="020B0603020202020204" pitchFamily="34" charset="0"/>
              </a:rPr>
              <a:t>The Morse Code</a:t>
            </a:r>
          </a:p>
          <a:p>
            <a:pPr marL="540000" indent="-540000">
              <a:spcBef>
                <a:spcPts val="1200"/>
              </a:spcBef>
              <a:buFont typeface="Arial" panose="020B0604020202020204" pitchFamily="34" charset="0"/>
              <a:buChar char="•"/>
            </a:pPr>
            <a:r>
              <a:rPr lang="en-GB" sz="3600" dirty="0">
                <a:latin typeface="Trebuchet MS" panose="020B0603020202020204" pitchFamily="34" charset="0"/>
              </a:rPr>
              <a:t>Extracts from the Rules of the Road</a:t>
            </a:r>
          </a:p>
          <a:p>
            <a:pPr marL="540000" indent="-540000">
              <a:spcBef>
                <a:spcPts val="1200"/>
              </a:spcBef>
              <a:buFont typeface="Arial" panose="020B0604020202020204" pitchFamily="34" charset="0"/>
              <a:buChar char="•"/>
            </a:pPr>
            <a:r>
              <a:rPr lang="en-GB" sz="3600" dirty="0">
                <a:latin typeface="Trebuchet MS" panose="020B0603020202020204" pitchFamily="34" charset="0"/>
              </a:rPr>
              <a:t>Port register with recommended boatmen and details of facilities available</a:t>
            </a:r>
          </a:p>
          <a:p>
            <a:pPr marL="540000" indent="-540000">
              <a:spcBef>
                <a:spcPts val="1200"/>
              </a:spcBef>
              <a:buFont typeface="Arial" panose="020B0604020202020204" pitchFamily="34" charset="0"/>
              <a:buChar char="•"/>
            </a:pPr>
            <a:r>
              <a:rPr lang="en-GB" sz="3600" dirty="0">
                <a:latin typeface="Trebuchet MS" panose="020B0603020202020204" pitchFamily="34" charset="0"/>
              </a:rPr>
              <a:t>Passage notes</a:t>
            </a:r>
          </a:p>
          <a:p>
            <a:pPr marL="540000" indent="-540000">
              <a:spcBef>
                <a:spcPts val="1200"/>
              </a:spcBef>
              <a:buFont typeface="Arial" panose="020B0604020202020204" pitchFamily="34" charset="0"/>
              <a:buChar char="•"/>
            </a:pPr>
            <a:r>
              <a:rPr lang="en-GB" sz="3600" dirty="0">
                <a:latin typeface="Trebuchet MS" panose="020B0603020202020204" pitchFamily="34" charset="0"/>
              </a:rPr>
              <a:t>Sailing directions for 85 ports</a:t>
            </a:r>
          </a:p>
          <a:p>
            <a:endParaRPr lang="en-GB" sz="3600" dirty="0"/>
          </a:p>
        </p:txBody>
      </p:sp>
      <p:sp>
        <p:nvSpPr>
          <p:cNvPr id="3" name="Title 3">
            <a:extLst>
              <a:ext uri="{FF2B5EF4-FFF2-40B4-BE49-F238E27FC236}">
                <a16:creationId xmlns:a16="http://schemas.microsoft.com/office/drawing/2014/main" id="{58243CA4-49BA-E266-AF19-2E7A9E6621A8}"/>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First Yearbook</a:t>
            </a:r>
            <a:endParaRPr lang="en-GB" sz="5400" dirty="0">
              <a:solidFill>
                <a:schemeClr val="accent1">
                  <a:lumMod val="75000"/>
                </a:schemeClr>
              </a:solidFill>
            </a:endParaRPr>
          </a:p>
        </p:txBody>
      </p:sp>
    </p:spTree>
    <p:extLst>
      <p:ext uri="{BB962C8B-B14F-4D97-AF65-F5344CB8AC3E}">
        <p14:creationId xmlns:p14="http://schemas.microsoft.com/office/powerpoint/2010/main" val="280511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547688"/>
            <a:ext cx="15773400" cy="1988345"/>
          </a:xfrm>
        </p:spPr>
        <p:txBody>
          <a:bodyPr>
            <a:normAutofit/>
          </a:bodyPr>
          <a:lstStyle/>
          <a:p>
            <a:br>
              <a:rPr lang="en-GB" i="1" dirty="0"/>
            </a:br>
            <a:endParaRPr lang="en-GB" i="1" dirty="0"/>
          </a:p>
        </p:txBody>
      </p:sp>
      <p:sp>
        <p:nvSpPr>
          <p:cNvPr id="8" name="Title 3">
            <a:extLst>
              <a:ext uri="{FF2B5EF4-FFF2-40B4-BE49-F238E27FC236}">
                <a16:creationId xmlns:a16="http://schemas.microsoft.com/office/drawing/2014/main" id="{2ECCE81E-77B2-515F-21A1-F1949AC16438}"/>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Today</a:t>
            </a:r>
            <a:endParaRPr lang="en-GB" sz="5400" dirty="0">
              <a:solidFill>
                <a:schemeClr val="accent1">
                  <a:lumMod val="75000"/>
                </a:schemeClr>
              </a:solidFill>
            </a:endParaRPr>
          </a:p>
        </p:txBody>
      </p:sp>
      <p:pic>
        <p:nvPicPr>
          <p:cNvPr id="10" name="Picture 9">
            <a:extLst>
              <a:ext uri="{FF2B5EF4-FFF2-40B4-BE49-F238E27FC236}">
                <a16:creationId xmlns:a16="http://schemas.microsoft.com/office/drawing/2014/main" id="{5802EA95-9CC3-3091-D07D-25422D57FFE8}"/>
              </a:ext>
            </a:extLst>
          </p:cNvPr>
          <p:cNvPicPr>
            <a:picLocks noChangeAspect="1"/>
          </p:cNvPicPr>
          <p:nvPr/>
        </p:nvPicPr>
        <p:blipFill>
          <a:blip r:embed="rId3"/>
          <a:srcRect/>
          <a:stretch/>
        </p:blipFill>
        <p:spPr>
          <a:xfrm>
            <a:off x="7175853" y="2966867"/>
            <a:ext cx="3691421" cy="5221574"/>
          </a:xfrm>
          <a:prstGeom prst="rect">
            <a:avLst/>
          </a:prstGeom>
          <a:ln>
            <a:solidFill>
              <a:schemeClr val="tx1"/>
            </a:solidFill>
          </a:ln>
          <a:effectLst/>
        </p:spPr>
      </p:pic>
      <p:pic>
        <p:nvPicPr>
          <p:cNvPr id="12" name="Picture 11" descr="A cover of a book&#10;&#10;Description automatically generated">
            <a:extLst>
              <a:ext uri="{FF2B5EF4-FFF2-40B4-BE49-F238E27FC236}">
                <a16:creationId xmlns:a16="http://schemas.microsoft.com/office/drawing/2014/main" id="{8B46FB85-9BDB-0858-7069-FCC0EE5B714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2024320" y="2952705"/>
            <a:ext cx="3729488" cy="5225081"/>
          </a:xfrm>
          <a:prstGeom prst="rect">
            <a:avLst/>
          </a:prstGeom>
          <a:ln>
            <a:solidFill>
              <a:schemeClr val="tx1"/>
            </a:solidFill>
          </a:ln>
          <a:effectLst/>
        </p:spPr>
      </p:pic>
      <p:sp>
        <p:nvSpPr>
          <p:cNvPr id="13" name="TextBox 12">
            <a:extLst>
              <a:ext uri="{FF2B5EF4-FFF2-40B4-BE49-F238E27FC236}">
                <a16:creationId xmlns:a16="http://schemas.microsoft.com/office/drawing/2014/main" id="{C0015646-BB76-9D09-97B1-E9F913F7D871}"/>
              </a:ext>
            </a:extLst>
          </p:cNvPr>
          <p:cNvSpPr txBox="1"/>
          <p:nvPr/>
        </p:nvSpPr>
        <p:spPr>
          <a:xfrm>
            <a:off x="1256400" y="1908000"/>
            <a:ext cx="9001001" cy="1200329"/>
          </a:xfrm>
          <a:prstGeom prst="rect">
            <a:avLst/>
          </a:prstGeom>
          <a:noFill/>
        </p:spPr>
        <p:txBody>
          <a:bodyPr wrap="square" rtlCol="0">
            <a:spAutoFit/>
          </a:bodyPr>
          <a:lstStyle/>
          <a:p>
            <a:pPr>
              <a:spcBef>
                <a:spcPts val="1200"/>
              </a:spcBef>
            </a:pPr>
            <a:r>
              <a:rPr lang="en-GB" sz="3600" dirty="0">
                <a:latin typeface="Trebuchet MS" panose="020B0603020202020204" pitchFamily="34" charset="0"/>
              </a:rPr>
              <a:t>A team of 20+ editors</a:t>
            </a:r>
          </a:p>
          <a:p>
            <a:endParaRPr lang="en-GB" sz="3600" dirty="0"/>
          </a:p>
        </p:txBody>
      </p:sp>
      <p:pic>
        <p:nvPicPr>
          <p:cNvPr id="15" name="Picture 14" descr="A person and person sitting on a boat reading a book&#10;&#10;Description automatically generated">
            <a:extLst>
              <a:ext uri="{FF2B5EF4-FFF2-40B4-BE49-F238E27FC236}">
                <a16:creationId xmlns:a16="http://schemas.microsoft.com/office/drawing/2014/main" id="{AD79DE2B-81CD-CAF1-678D-BBEBA89FD0CE}"/>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2015208" y="2962237"/>
            <a:ext cx="3915050" cy="5220068"/>
          </a:xfrm>
          <a:prstGeom prst="rect">
            <a:avLst/>
          </a:prstGeom>
          <a:ln>
            <a:solidFill>
              <a:schemeClr val="tx1"/>
            </a:solidFill>
          </a:ln>
          <a:effectLst/>
        </p:spPr>
      </p:pic>
    </p:spTree>
    <p:extLst>
      <p:ext uri="{BB962C8B-B14F-4D97-AF65-F5344CB8AC3E}">
        <p14:creationId xmlns:p14="http://schemas.microsoft.com/office/powerpoint/2010/main" val="142984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547688"/>
            <a:ext cx="15773400" cy="1988345"/>
          </a:xfrm>
        </p:spPr>
        <p:txBody>
          <a:bodyPr>
            <a:normAutofit/>
          </a:bodyPr>
          <a:lstStyle/>
          <a:p>
            <a:br>
              <a:rPr lang="en-GB" i="1" dirty="0"/>
            </a:br>
            <a:endParaRPr lang="en-GB" i="1" dirty="0"/>
          </a:p>
        </p:txBody>
      </p:sp>
      <p:pic>
        <p:nvPicPr>
          <p:cNvPr id="1026" name="Picture 2" descr="Ireland's Cruising And Voyaging Continues To Develop The Rich Legacy And  International Friendship Radiating From Cork">
            <a:extLst>
              <a:ext uri="{FF2B5EF4-FFF2-40B4-BE49-F238E27FC236}">
                <a16:creationId xmlns:a16="http://schemas.microsoft.com/office/drawing/2014/main" id="{047680BF-B45F-7B32-7248-3E109727B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2272" y="3056338"/>
            <a:ext cx="5977825" cy="4247402"/>
          </a:xfrm>
          <a:prstGeom prst="rect">
            <a:avLst/>
          </a:prstGeom>
          <a:ln>
            <a:solidFill>
              <a:schemeClr val="tx1"/>
            </a:solid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itle 3">
            <a:extLst>
              <a:ext uri="{FF2B5EF4-FFF2-40B4-BE49-F238E27FC236}">
                <a16:creationId xmlns:a16="http://schemas.microsoft.com/office/drawing/2014/main" id="{10D47606-4B3F-6C1A-54F4-EF07574882C1}"/>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A Growing Association</a:t>
            </a:r>
            <a:endParaRPr lang="en-GB" sz="5400" dirty="0">
              <a:solidFill>
                <a:schemeClr val="accent1">
                  <a:lumMod val="75000"/>
                </a:schemeClr>
              </a:solidFill>
            </a:endParaRPr>
          </a:p>
        </p:txBody>
      </p:sp>
      <p:sp>
        <p:nvSpPr>
          <p:cNvPr id="8" name="Content Placeholder 1">
            <a:extLst>
              <a:ext uri="{FF2B5EF4-FFF2-40B4-BE49-F238E27FC236}">
                <a16:creationId xmlns:a16="http://schemas.microsoft.com/office/drawing/2014/main" id="{D8EBB580-26F2-25D8-B1B6-C82EFDF5FB08}"/>
              </a:ext>
            </a:extLst>
          </p:cNvPr>
          <p:cNvSpPr txBox="1">
            <a:spLocks/>
          </p:cNvSpPr>
          <p:nvPr/>
        </p:nvSpPr>
        <p:spPr>
          <a:xfrm>
            <a:off x="1326892" y="2191172"/>
            <a:ext cx="16061432" cy="6527007"/>
          </a:xfrm>
          <a:prstGeom prst="rect">
            <a:avLst/>
          </a:prstGeom>
        </p:spPr>
        <p:txBody>
          <a:bodyPr vert="horz" lIns="91440" tIns="45720" rIns="91440" bIns="45720" rtlCol="0">
            <a:noAutofit/>
          </a:bodyPr>
          <a:lstStyle>
            <a:lvl1pPr marL="540000" indent="-540000" algn="l" defTabSz="914400" rtl="0" eaLnBrk="1" latinLnBrk="0" hangingPunct="1">
              <a:lnSpc>
                <a:spcPct val="100000"/>
              </a:lnSpc>
              <a:spcBef>
                <a:spcPts val="1200"/>
              </a:spcBef>
              <a:buFont typeface="Wingdings" panose="05000000000000000000" pitchFamily="2" charset="2"/>
              <a:buChar char="Ø"/>
              <a:defRPr sz="3600" kern="1200">
                <a:solidFill>
                  <a:schemeClr val="tx1"/>
                </a:solidFill>
                <a:latin typeface="Trebuchet MS" panose="020B0603020202020204" pitchFamily="34" charset="0"/>
                <a:ea typeface="+mn-ea"/>
                <a:cs typeface="+mn-cs"/>
              </a:defRPr>
            </a:lvl1pPr>
            <a:lvl2pPr marL="900000" indent="-360000" algn="l" defTabSz="914400" rtl="0" eaLnBrk="1" latinLnBrk="0" hangingPunct="1">
              <a:lnSpc>
                <a:spcPct val="100000"/>
              </a:lnSpc>
              <a:spcBef>
                <a:spcPts val="300"/>
              </a:spcBef>
              <a:buFont typeface="Arial" panose="020B0604020202020204" pitchFamily="34" charset="0"/>
              <a:buChar char="•"/>
              <a:defRPr sz="3200" kern="1200">
                <a:solidFill>
                  <a:schemeClr val="tx1"/>
                </a:solidFill>
                <a:latin typeface="Trebuchet MS" panose="020B0603020202020204" pitchFamily="34" charset="0"/>
                <a:ea typeface="+mn-ea"/>
                <a:cs typeface="+mn-cs"/>
              </a:defRPr>
            </a:lvl2pPr>
            <a:lvl3pPr marL="1231900" indent="-342900"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3pPr>
            <a:lvl4pPr marL="1543050" indent="-339725" algn="l" defTabSz="914400" rtl="0" eaLnBrk="1" latinLnBrk="0" hangingPunct="1">
              <a:lnSpc>
                <a:spcPct val="100000"/>
              </a:lnSpc>
              <a:spcBef>
                <a:spcPts val="3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4pPr>
            <a:lvl5pPr marL="1866900" indent="-339725" algn="l" defTabSz="914400" rtl="0" eaLnBrk="1" latinLnBrk="0" hangingPunct="1">
              <a:lnSpc>
                <a:spcPct val="100000"/>
              </a:lnSpc>
              <a:spcBef>
                <a:spcPts val="300"/>
              </a:spcBef>
              <a:buFont typeface="Arial" panose="020B0604020202020204" pitchFamily="34" charset="0"/>
              <a:buChar char="•"/>
              <a:tabLst/>
              <a:defRPr sz="2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t>By 1910</a:t>
            </a:r>
          </a:p>
          <a:p>
            <a:pPr>
              <a:buFont typeface="Arial" panose="020B0604020202020204" pitchFamily="34" charset="0"/>
              <a:buChar char="•"/>
            </a:pPr>
            <a:r>
              <a:rPr lang="en-GB" dirty="0"/>
              <a:t>Navigation classes</a:t>
            </a:r>
          </a:p>
          <a:p>
            <a:pPr>
              <a:buFont typeface="Arial" panose="020B0604020202020204" pitchFamily="34" charset="0"/>
              <a:buChar char="•"/>
            </a:pPr>
            <a:r>
              <a:rPr lang="en-GB" dirty="0"/>
              <a:t>Members’ signal flag</a:t>
            </a:r>
          </a:p>
          <a:p>
            <a:pPr>
              <a:buFont typeface="Arial" panose="020B0604020202020204" pitchFamily="34" charset="0"/>
              <a:buChar char="•"/>
            </a:pPr>
            <a:r>
              <a:rPr lang="en-GB" dirty="0"/>
              <a:t>Organised cruises (Easter, Whitsun, August)</a:t>
            </a:r>
          </a:p>
          <a:p>
            <a:pPr>
              <a:buFont typeface="Arial" panose="020B0604020202020204" pitchFamily="34" charset="0"/>
              <a:buChar char="•"/>
            </a:pPr>
            <a:r>
              <a:rPr lang="en-GB" dirty="0"/>
              <a:t>Annual dinner post AGM</a:t>
            </a:r>
            <a:br>
              <a:rPr lang="en-GB" sz="4000" dirty="0">
                <a:latin typeface="Bliss" panose="02000506030000020004" pitchFamily="50" charset="0"/>
              </a:rPr>
            </a:br>
            <a:endParaRPr lang="en-GB" sz="4000" dirty="0">
              <a:latin typeface="Bliss" panose="02000506030000020004" pitchFamily="50" charset="0"/>
            </a:endParaRPr>
          </a:p>
        </p:txBody>
      </p:sp>
    </p:spTree>
    <p:extLst>
      <p:ext uri="{BB962C8B-B14F-4D97-AF65-F5344CB8AC3E}">
        <p14:creationId xmlns:p14="http://schemas.microsoft.com/office/powerpoint/2010/main" val="2069981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547688"/>
            <a:ext cx="15773400" cy="1988345"/>
          </a:xfrm>
        </p:spPr>
        <p:txBody>
          <a:bodyPr>
            <a:normAutofit/>
          </a:bodyPr>
          <a:lstStyle/>
          <a:p>
            <a:br>
              <a:rPr lang="en-GB" i="1" dirty="0"/>
            </a:br>
            <a:endParaRPr lang="en-GB" i="1" dirty="0"/>
          </a:p>
        </p:txBody>
      </p:sp>
      <p:sp>
        <p:nvSpPr>
          <p:cNvPr id="11" name="Title 3">
            <a:extLst>
              <a:ext uri="{FF2B5EF4-FFF2-40B4-BE49-F238E27FC236}">
                <a16:creationId xmlns:a16="http://schemas.microsoft.com/office/drawing/2014/main" id="{8536DD92-3C38-3CE6-CE6B-0687081B7178}"/>
              </a:ext>
            </a:extLst>
          </p:cNvPr>
          <p:cNvSpPr txBox="1">
            <a:spLocks/>
          </p:cNvSpPr>
          <p:nvPr/>
        </p:nvSpPr>
        <p:spPr>
          <a:xfrm>
            <a:off x="1257300" y="27383"/>
            <a:ext cx="15773400" cy="19883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4288"/>
                </a:solidFill>
                <a:latin typeface="Trebuchet MS" panose="020B0603020202020204" pitchFamily="34" charset="0"/>
                <a:ea typeface="+mj-ea"/>
                <a:cs typeface="+mj-cs"/>
              </a:defRPr>
            </a:lvl1pPr>
          </a:lstStyle>
          <a:p>
            <a:r>
              <a:rPr lang="en-GB" sz="5400" dirty="0"/>
              <a:t>CA Headquarters</a:t>
            </a:r>
            <a:endParaRPr lang="en-GB" sz="5400" dirty="0">
              <a:solidFill>
                <a:schemeClr val="accent1">
                  <a:lumMod val="75000"/>
                </a:schemeClr>
              </a:solidFill>
            </a:endParaRPr>
          </a:p>
        </p:txBody>
      </p:sp>
      <p:sp>
        <p:nvSpPr>
          <p:cNvPr id="13" name="TextBox 12">
            <a:extLst>
              <a:ext uri="{FF2B5EF4-FFF2-40B4-BE49-F238E27FC236}">
                <a16:creationId xmlns:a16="http://schemas.microsoft.com/office/drawing/2014/main" id="{B41114CA-1347-5376-97E7-72C007812D5C}"/>
              </a:ext>
            </a:extLst>
          </p:cNvPr>
          <p:cNvSpPr txBox="1"/>
          <p:nvPr/>
        </p:nvSpPr>
        <p:spPr>
          <a:xfrm>
            <a:off x="1288668" y="1534703"/>
            <a:ext cx="3423104" cy="1200329"/>
          </a:xfrm>
          <a:prstGeom prst="rect">
            <a:avLst/>
          </a:prstGeom>
          <a:noFill/>
        </p:spPr>
        <p:txBody>
          <a:bodyPr wrap="square" rtlCol="0">
            <a:spAutoFit/>
          </a:bodyPr>
          <a:lstStyle/>
          <a:p>
            <a:pPr>
              <a:spcBef>
                <a:spcPts val="1200"/>
              </a:spcBef>
            </a:pPr>
            <a:r>
              <a:rPr lang="en-GB" sz="3600" dirty="0">
                <a:latin typeface="Trebuchet MS" panose="020B0603020202020204" pitchFamily="34" charset="0"/>
              </a:rPr>
              <a:t>Over the years</a:t>
            </a:r>
          </a:p>
          <a:p>
            <a:endParaRPr lang="en-GB" sz="3600" dirty="0"/>
          </a:p>
        </p:txBody>
      </p:sp>
      <p:pic>
        <p:nvPicPr>
          <p:cNvPr id="15" name="Picture 14">
            <a:extLst>
              <a:ext uri="{FF2B5EF4-FFF2-40B4-BE49-F238E27FC236}">
                <a16:creationId xmlns:a16="http://schemas.microsoft.com/office/drawing/2014/main" id="{FA55FE61-11B7-61F1-A100-FD34714F182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11552" y="1720781"/>
            <a:ext cx="9431926" cy="4785802"/>
          </a:xfrm>
          <a:prstGeom prst="rect">
            <a:avLst/>
          </a:prstGeom>
          <a:ln>
            <a:solidFill>
              <a:schemeClr val="tx1"/>
            </a:solidFill>
          </a:ln>
          <a:effectLst/>
        </p:spPr>
      </p:pic>
      <p:sp>
        <p:nvSpPr>
          <p:cNvPr id="16" name="TextBox 15">
            <a:extLst>
              <a:ext uri="{FF2B5EF4-FFF2-40B4-BE49-F238E27FC236}">
                <a16:creationId xmlns:a16="http://schemas.microsoft.com/office/drawing/2014/main" id="{80F9D429-9737-1CBC-7F0A-4DE2D16EF421}"/>
              </a:ext>
            </a:extLst>
          </p:cNvPr>
          <p:cNvSpPr txBox="1"/>
          <p:nvPr/>
        </p:nvSpPr>
        <p:spPr>
          <a:xfrm>
            <a:off x="2231232" y="6828694"/>
            <a:ext cx="7488832" cy="1446550"/>
          </a:xfrm>
          <a:prstGeom prst="rect">
            <a:avLst/>
          </a:prstGeom>
          <a:noFill/>
        </p:spPr>
        <p:txBody>
          <a:bodyPr wrap="square" rtlCol="0">
            <a:spAutoFit/>
          </a:bodyPr>
          <a:lstStyle/>
          <a:p>
            <a:r>
              <a:rPr lang="en-GB" sz="2200" b="1" kern="100" dirty="0">
                <a:solidFill>
                  <a:srgbClr val="FF0000"/>
                </a:solidFill>
                <a:effectLst/>
                <a:latin typeface="Trebuchet MS" panose="020B0603020202020204" pitchFamily="34" charset="0"/>
                <a:ea typeface="Aptos" panose="020B0004020202020204" pitchFamily="34" charset="0"/>
              </a:rPr>
              <a:t>1. </a:t>
            </a:r>
            <a:r>
              <a:rPr lang="en-GB" sz="2200" kern="100" dirty="0">
                <a:effectLst/>
                <a:latin typeface="Trebuchet MS" panose="020B0603020202020204" pitchFamily="34" charset="0"/>
                <a:ea typeface="Aptos" panose="020B0004020202020204" pitchFamily="34" charset="0"/>
              </a:rPr>
              <a:t>1909 / 199 Piccadilly, London</a:t>
            </a:r>
          </a:p>
          <a:p>
            <a:r>
              <a:rPr lang="en-GB" sz="2200" b="1" kern="100" dirty="0">
                <a:solidFill>
                  <a:srgbClr val="FF0000"/>
                </a:solidFill>
                <a:latin typeface="Trebuchet MS" panose="020B0603020202020204" pitchFamily="34" charset="0"/>
              </a:rPr>
              <a:t>2. </a:t>
            </a:r>
            <a:r>
              <a:rPr lang="en-GB" sz="2200" kern="100" dirty="0">
                <a:effectLst/>
                <a:latin typeface="Trebuchet MS" panose="020B0603020202020204" pitchFamily="34" charset="0"/>
                <a:ea typeface="Aptos" panose="020B0004020202020204" pitchFamily="34" charset="0"/>
              </a:rPr>
              <a:t>1910 / 15 Copthall Avenue, London EC</a:t>
            </a:r>
          </a:p>
          <a:p>
            <a:r>
              <a:rPr lang="en-GB" sz="2200" b="1" kern="100" dirty="0">
                <a:solidFill>
                  <a:srgbClr val="FF0000"/>
                </a:solidFill>
                <a:effectLst/>
                <a:latin typeface="Trebuchet MS" panose="020B0603020202020204" pitchFamily="34" charset="0"/>
                <a:ea typeface="Aptos" panose="020B0004020202020204" pitchFamily="34" charset="0"/>
              </a:rPr>
              <a:t>3. </a:t>
            </a:r>
            <a:r>
              <a:rPr lang="en-GB" sz="2200" kern="100" dirty="0">
                <a:effectLst/>
                <a:latin typeface="Trebuchet MS" panose="020B0603020202020204" pitchFamily="34" charset="0"/>
                <a:ea typeface="Aptos" panose="020B0004020202020204" pitchFamily="34" charset="0"/>
              </a:rPr>
              <a:t>1912 / 10 Coleman Street, London EC</a:t>
            </a:r>
          </a:p>
          <a:p>
            <a:r>
              <a:rPr lang="en-GB" sz="2200" b="1" kern="100" dirty="0">
                <a:solidFill>
                  <a:srgbClr val="FF0000"/>
                </a:solidFill>
                <a:effectLst/>
                <a:latin typeface="Trebuchet MS" panose="020B0603020202020204" pitchFamily="34" charset="0"/>
                <a:ea typeface="Aptos" panose="020B0004020202020204" pitchFamily="34" charset="0"/>
              </a:rPr>
              <a:t>4. </a:t>
            </a:r>
            <a:r>
              <a:rPr lang="en-GB" sz="2200" kern="100" dirty="0">
                <a:effectLst/>
                <a:latin typeface="Trebuchet MS" panose="020B0603020202020204" pitchFamily="34" charset="0"/>
                <a:ea typeface="Aptos" panose="020B0004020202020204" pitchFamily="34" charset="0"/>
              </a:rPr>
              <a:t>1914-1922 / 49 Denison House, Victoria, London SW1</a:t>
            </a:r>
            <a:endParaRPr lang="en-GB" sz="2200" dirty="0">
              <a:latin typeface="Trebuchet MS" panose="020B0603020202020204" pitchFamily="34" charset="0"/>
            </a:endParaRPr>
          </a:p>
        </p:txBody>
      </p:sp>
      <p:sp>
        <p:nvSpPr>
          <p:cNvPr id="17" name="TextBox 16">
            <a:extLst>
              <a:ext uri="{FF2B5EF4-FFF2-40B4-BE49-F238E27FC236}">
                <a16:creationId xmlns:a16="http://schemas.microsoft.com/office/drawing/2014/main" id="{885521FC-BBFF-0643-CC9C-8822FE364158}"/>
              </a:ext>
            </a:extLst>
          </p:cNvPr>
          <p:cNvSpPr txBox="1"/>
          <p:nvPr/>
        </p:nvSpPr>
        <p:spPr>
          <a:xfrm>
            <a:off x="9827515" y="6828694"/>
            <a:ext cx="7671576" cy="2062103"/>
          </a:xfrm>
          <a:prstGeom prst="rect">
            <a:avLst/>
          </a:prstGeom>
          <a:noFill/>
        </p:spPr>
        <p:txBody>
          <a:bodyPr wrap="square" rtlCol="0">
            <a:spAutoFit/>
          </a:bodyPr>
          <a:lstStyle/>
          <a:p>
            <a:r>
              <a:rPr lang="en-GB" sz="2200" b="1" kern="100" dirty="0">
                <a:solidFill>
                  <a:srgbClr val="FF0000"/>
                </a:solidFill>
                <a:effectLst/>
                <a:latin typeface="Trebuchet MS" panose="020B0603020202020204" pitchFamily="34" charset="0"/>
                <a:ea typeface="Aptos" panose="020B0004020202020204" pitchFamily="34" charset="0"/>
              </a:rPr>
              <a:t>5. </a:t>
            </a:r>
            <a:r>
              <a:rPr lang="en-GB" sz="2200" kern="100" dirty="0">
                <a:effectLst/>
                <a:latin typeface="Trebuchet MS" panose="020B0603020202020204" pitchFamily="34" charset="0"/>
                <a:ea typeface="Aptos" panose="020B0004020202020204" pitchFamily="34" charset="0"/>
              </a:rPr>
              <a:t>1923-1930 / 16 Albermarle Street, London W1</a:t>
            </a:r>
          </a:p>
          <a:p>
            <a:r>
              <a:rPr lang="en-GB" sz="2200" b="1" kern="100" dirty="0">
                <a:solidFill>
                  <a:srgbClr val="FF0000"/>
                </a:solidFill>
                <a:effectLst/>
                <a:latin typeface="Trebuchet MS" panose="020B0603020202020204" pitchFamily="34" charset="0"/>
                <a:ea typeface="Aptos" panose="020B0004020202020204" pitchFamily="34" charset="0"/>
              </a:rPr>
              <a:t>6. </a:t>
            </a:r>
            <a:r>
              <a:rPr lang="en-GB" sz="2200" kern="100" dirty="0">
                <a:effectLst/>
                <a:latin typeface="Trebuchet MS" panose="020B0603020202020204" pitchFamily="34" charset="0"/>
                <a:ea typeface="Aptos" panose="020B0004020202020204" pitchFamily="34" charset="0"/>
              </a:rPr>
              <a:t>1930-1972 / Chiltern Court, Baker Street, London NW1</a:t>
            </a:r>
          </a:p>
          <a:p>
            <a:r>
              <a:rPr lang="en-GB" sz="2200" kern="100" dirty="0">
                <a:latin typeface="Trebuchet MS" panose="020B0603020202020204" pitchFamily="34" charset="0"/>
                <a:ea typeface="Aptos" panose="020B0004020202020204" pitchFamily="34" charset="0"/>
              </a:rPr>
              <a:t>     </a:t>
            </a:r>
            <a:r>
              <a:rPr lang="en-GB" sz="2200" kern="100" dirty="0">
                <a:effectLst/>
                <a:latin typeface="Trebuchet MS" panose="020B0603020202020204" pitchFamily="34" charset="0"/>
                <a:ea typeface="Aptos" panose="020B0004020202020204" pitchFamily="34" charset="0"/>
              </a:rPr>
              <a:t>1973 / Library Information Store, Marylebone Road</a:t>
            </a:r>
          </a:p>
          <a:p>
            <a:r>
              <a:rPr lang="en-GB" sz="2200" b="1" kern="100" dirty="0">
                <a:solidFill>
                  <a:srgbClr val="FF0000"/>
                </a:solidFill>
                <a:effectLst/>
                <a:latin typeface="Trebuchet MS" panose="020B0603020202020204" pitchFamily="34" charset="0"/>
                <a:ea typeface="Aptos" panose="020B0004020202020204" pitchFamily="34" charset="0"/>
              </a:rPr>
              <a:t>7. </a:t>
            </a:r>
            <a:r>
              <a:rPr lang="en-GB" sz="2200" kern="100" dirty="0">
                <a:effectLst/>
                <a:latin typeface="Trebuchet MS" panose="020B0603020202020204" pitchFamily="34" charset="0"/>
                <a:ea typeface="Aptos" panose="020B0004020202020204" pitchFamily="34" charset="0"/>
              </a:rPr>
              <a:t>1974-1993 / Ivory House, St Katherine Dock, London, E1</a:t>
            </a:r>
          </a:p>
          <a:p>
            <a:r>
              <a:rPr lang="en-GB" sz="2200" b="1" kern="100" dirty="0">
                <a:solidFill>
                  <a:srgbClr val="FF0000"/>
                </a:solidFill>
                <a:effectLst/>
                <a:latin typeface="Trebuchet MS" panose="020B0603020202020204" pitchFamily="34" charset="0"/>
                <a:ea typeface="Aptos" panose="020B0004020202020204" pitchFamily="34" charset="0"/>
              </a:rPr>
              <a:t>8. </a:t>
            </a:r>
            <a:r>
              <a:rPr lang="en-GB" sz="2200" kern="100" dirty="0">
                <a:effectLst/>
                <a:latin typeface="Trebuchet MS" panose="020B0603020202020204" pitchFamily="34" charset="0"/>
                <a:ea typeface="Aptos" panose="020B0004020202020204" pitchFamily="34" charset="0"/>
              </a:rPr>
              <a:t>1994 / 1 Northey Street, Limehouse Basin, London, E14</a:t>
            </a:r>
          </a:p>
          <a:p>
            <a:endParaRPr lang="en-GB" dirty="0"/>
          </a:p>
        </p:txBody>
      </p:sp>
    </p:spTree>
    <p:extLst>
      <p:ext uri="{BB962C8B-B14F-4D97-AF65-F5344CB8AC3E}">
        <p14:creationId xmlns:p14="http://schemas.microsoft.com/office/powerpoint/2010/main" val="261050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257300" y="547688"/>
            <a:ext cx="15773400" cy="1988345"/>
          </a:xfrm>
        </p:spPr>
        <p:txBody>
          <a:bodyPr>
            <a:normAutofit/>
          </a:bodyPr>
          <a:lstStyle/>
          <a:p>
            <a:br>
              <a:rPr lang="en-GB" i="1" dirty="0"/>
            </a:br>
            <a:endParaRPr lang="en-GB" i="1" dirty="0"/>
          </a:p>
        </p:txBody>
      </p:sp>
      <p:pic>
        <p:nvPicPr>
          <p:cNvPr id="2" name="Picture 2">
            <a:extLst>
              <a:ext uri="{FF2B5EF4-FFF2-40B4-BE49-F238E27FC236}">
                <a16:creationId xmlns:a16="http://schemas.microsoft.com/office/drawing/2014/main" id="{1CB785F4-1A62-4ADD-E7A5-1A6143CEFF9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894789" y="1311014"/>
            <a:ext cx="8498422" cy="692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36A07FCC-9ACA-0D05-7A68-B6D8F03A099F}"/>
              </a:ext>
            </a:extLst>
          </p:cNvPr>
          <p:cNvSpPr txBox="1"/>
          <p:nvPr/>
        </p:nvSpPr>
        <p:spPr>
          <a:xfrm>
            <a:off x="7292010" y="390972"/>
            <a:ext cx="3456384" cy="707886"/>
          </a:xfrm>
          <a:prstGeom prst="rect">
            <a:avLst/>
          </a:prstGeom>
          <a:solidFill>
            <a:schemeClr val="bg1"/>
          </a:solidFill>
        </p:spPr>
        <p:txBody>
          <a:bodyPr wrap="square" rtlCol="0">
            <a:spAutoFit/>
          </a:bodyPr>
          <a:lstStyle/>
          <a:p>
            <a:r>
              <a:rPr lang="en-GB" sz="4000" dirty="0">
                <a:latin typeface="Trebuchet MS" panose="020B0603020202020204" pitchFamily="34" charset="0"/>
              </a:rPr>
              <a:t>Chiltern Court</a:t>
            </a:r>
          </a:p>
        </p:txBody>
      </p:sp>
      <p:sp>
        <p:nvSpPr>
          <p:cNvPr id="6" name="Rectangle 5">
            <a:extLst>
              <a:ext uri="{FF2B5EF4-FFF2-40B4-BE49-F238E27FC236}">
                <a16:creationId xmlns:a16="http://schemas.microsoft.com/office/drawing/2014/main" id="{240A6716-9D17-4B8C-4785-131B5116595E}"/>
              </a:ext>
            </a:extLst>
          </p:cNvPr>
          <p:cNvSpPr/>
          <p:nvPr/>
        </p:nvSpPr>
        <p:spPr>
          <a:xfrm>
            <a:off x="4861740" y="8023820"/>
            <a:ext cx="1545956"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7119732"/>
      </p:ext>
    </p:extLst>
  </p:cSld>
  <p:clrMapOvr>
    <a:masterClrMapping/>
  </p:clrMapOvr>
</p:sld>
</file>

<file path=ppt/theme/theme1.xml><?xml version="1.0" encoding="utf-8"?>
<a:theme xmlns:a="http://schemas.openxmlformats.org/drawingml/2006/main" name="RA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TS Presentation.potx" id="{121B9707-0E03-4CA9-A892-8CC4DD840C77}" vid="{61C93345-0DC3-46C4-9357-6BCA11B06B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906956d-0c86-4ebc-8d8e-c3a083087d5a" xsi:nil="true"/>
    <lcf76f155ced4ddcb4097134ff3c332f xmlns="bc880b13-a14e-4edc-b491-6057764b4ec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2878C8BBAB764AB9C56DFEDAD1C8E6" ma:contentTypeVersion="15" ma:contentTypeDescription="Create a new document." ma:contentTypeScope="" ma:versionID="b56747c904e87e4e71c453df58786cde">
  <xsd:schema xmlns:xsd="http://www.w3.org/2001/XMLSchema" xmlns:xs="http://www.w3.org/2001/XMLSchema" xmlns:p="http://schemas.microsoft.com/office/2006/metadata/properties" xmlns:ns2="bc880b13-a14e-4edc-b491-6057764b4ec2" xmlns:ns3="2906956d-0c86-4ebc-8d8e-c3a083087d5a" targetNamespace="http://schemas.microsoft.com/office/2006/metadata/properties" ma:root="true" ma:fieldsID="b3933e8e66d2563f38be59efe1cae913" ns2:_="" ns3:_="">
    <xsd:import namespace="bc880b13-a14e-4edc-b491-6057764b4ec2"/>
    <xsd:import namespace="2906956d-0c86-4ebc-8d8e-c3a083087d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880b13-a14e-4edc-b491-6057764b4e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c37a6f17-d3a9-48da-8e0b-b19b01d4e07f"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06956d-0c86-4ebc-8d8e-c3a083087d5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ae07b24-604c-43f9-b7c7-26653a81d23f}" ma:internalName="TaxCatchAll" ma:showField="CatchAllData" ma:web="2906956d-0c86-4ebc-8d8e-c3a083087d5a">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214D3C-07FB-4B83-905D-28E8E9FA4AA0}">
  <ds:schemaRefs>
    <ds:schemaRef ds:uri="http://schemas.microsoft.com/sharepoint/v3/contenttype/forms"/>
  </ds:schemaRefs>
</ds:datastoreItem>
</file>

<file path=customXml/itemProps2.xml><?xml version="1.0" encoding="utf-8"?>
<ds:datastoreItem xmlns:ds="http://schemas.openxmlformats.org/officeDocument/2006/customXml" ds:itemID="{4C8D3AA9-B5A2-4AA2-9269-39AA1069DD81}">
  <ds:schemaRef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bc880b13-a14e-4edc-b491-6057764b4ec2"/>
    <ds:schemaRef ds:uri="http://purl.org/dc/terms/"/>
    <ds:schemaRef ds:uri="http://schemas.microsoft.com/office/2006/metadata/properties"/>
    <ds:schemaRef ds:uri="2906956d-0c86-4ebc-8d8e-c3a083087d5a"/>
    <ds:schemaRef ds:uri="http://purl.org/dc/dcmitype/"/>
  </ds:schemaRefs>
</ds:datastoreItem>
</file>

<file path=customXml/itemProps3.xml><?xml version="1.0" encoding="utf-8"?>
<ds:datastoreItem xmlns:ds="http://schemas.openxmlformats.org/officeDocument/2006/customXml" ds:itemID="{74C6810D-F57B-4D4E-B583-5C66746646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880b13-a14e-4edc-b491-6057764b4ec2"/>
    <ds:schemaRef ds:uri="2906956d-0c86-4ebc-8d8e-c3a083087d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RATS Presentation</Template>
  <TotalTime>27807</TotalTime>
  <Words>4831</Words>
  <Application>Microsoft Office PowerPoint</Application>
  <PresentationFormat>Custom</PresentationFormat>
  <Paragraphs>496</Paragraphs>
  <Slides>47</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Bliss</vt:lpstr>
      <vt:lpstr>Arial</vt:lpstr>
      <vt:lpstr>Bliss Heavy</vt:lpstr>
      <vt:lpstr>Trebuchet MS</vt:lpstr>
      <vt:lpstr>Open Sans</vt:lpstr>
      <vt:lpstr>Calibri</vt:lpstr>
      <vt:lpstr>Minion-Regular</vt:lpstr>
      <vt:lpstr>Wingdings</vt:lpstr>
      <vt:lpstr>Bliss Medium</vt:lpstr>
      <vt:lpstr>RATS</vt:lpstr>
      <vt:lpstr>An Introduction to the Cruising Association</vt:lpstr>
      <vt:lpstr>1908 Origins</vt:lpstr>
      <vt:lpstr>PowerPoint Presentation</vt:lpstr>
      <vt:lpstr> </vt:lpstr>
      <vt:lpstr> </vt:lpstr>
      <vt:lpstr> </vt:lpstr>
      <vt:lpstr> </vt:lpstr>
      <vt:lpstr> </vt:lpstr>
      <vt:lpstr> </vt:lpstr>
      <vt:lpstr>PowerPoint Presentation</vt:lpstr>
      <vt:lpstr>PowerPoint Presentation</vt:lpstr>
      <vt:lpstr>The CA Today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Crewing Service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Welcome to the CA   From its origins in 1908 to the future of cruising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Sian Cantellow</dc:creator>
  <cp:lastModifiedBy>Sian Cantellow</cp:lastModifiedBy>
  <cp:revision>97</cp:revision>
  <dcterms:created xsi:type="dcterms:W3CDTF">2022-01-13T13:03:40Z</dcterms:created>
  <dcterms:modified xsi:type="dcterms:W3CDTF">2024-09-02T08:41:48Z</dcterms:modified>
  <dc:identifier>DAEwdOLXZMU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0x010100352878C8BBAB764AB9C56DFEDAD1C8E6</vt:lpwstr>
  </property>
  <property fmtid="{D5CDD505-2E9C-101B-9397-08002B2CF9AE}" pid="3" name="MediaServiceImageTags">
    <vt:lpwstr/>
  </property>
</Properties>
</file>